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1F29A-457F-BC3B-BFEC-4D872B6662CB}" v="8" dt="2021-01-08T14:29:29.441"/>
    <p1510:client id="{A27949F8-E337-4CD4-9769-FE920E5C7C54}" v="1023" dt="2021-01-08T14:07:08.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2"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E25FB9-ABA0-4031-99D8-B50F93890A1C}"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E4192-6334-4468-B5B3-C966C08EE42E}" type="slidenum">
              <a:rPr lang="en-GB" smtClean="0"/>
              <a:t>‹#›</a:t>
            </a:fld>
            <a:endParaRPr lang="en-GB"/>
          </a:p>
        </p:txBody>
      </p:sp>
    </p:spTree>
    <p:extLst>
      <p:ext uri="{BB962C8B-B14F-4D97-AF65-F5344CB8AC3E}">
        <p14:creationId xmlns:p14="http://schemas.microsoft.com/office/powerpoint/2010/main" val="26547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E25FB9-ABA0-4031-99D8-B50F93890A1C}"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E4192-6334-4468-B5B3-C966C08EE42E}" type="slidenum">
              <a:rPr lang="en-GB" smtClean="0"/>
              <a:t>‹#›</a:t>
            </a:fld>
            <a:endParaRPr lang="en-GB"/>
          </a:p>
        </p:txBody>
      </p:sp>
    </p:spTree>
    <p:extLst>
      <p:ext uri="{BB962C8B-B14F-4D97-AF65-F5344CB8AC3E}">
        <p14:creationId xmlns:p14="http://schemas.microsoft.com/office/powerpoint/2010/main" val="204292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E25FB9-ABA0-4031-99D8-B50F93890A1C}"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E4192-6334-4468-B5B3-C966C08EE42E}" type="slidenum">
              <a:rPr lang="en-GB" smtClean="0"/>
              <a:t>‹#›</a:t>
            </a:fld>
            <a:endParaRPr lang="en-GB"/>
          </a:p>
        </p:txBody>
      </p:sp>
    </p:spTree>
    <p:extLst>
      <p:ext uri="{BB962C8B-B14F-4D97-AF65-F5344CB8AC3E}">
        <p14:creationId xmlns:p14="http://schemas.microsoft.com/office/powerpoint/2010/main" val="395631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E25FB9-ABA0-4031-99D8-B50F93890A1C}"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E4192-6334-4468-B5B3-C966C08EE42E}" type="slidenum">
              <a:rPr lang="en-GB" smtClean="0"/>
              <a:t>‹#›</a:t>
            </a:fld>
            <a:endParaRPr lang="en-GB"/>
          </a:p>
        </p:txBody>
      </p:sp>
    </p:spTree>
    <p:extLst>
      <p:ext uri="{BB962C8B-B14F-4D97-AF65-F5344CB8AC3E}">
        <p14:creationId xmlns:p14="http://schemas.microsoft.com/office/powerpoint/2010/main" val="419181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E25FB9-ABA0-4031-99D8-B50F93890A1C}"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E4192-6334-4468-B5B3-C966C08EE42E}" type="slidenum">
              <a:rPr lang="en-GB" smtClean="0"/>
              <a:t>‹#›</a:t>
            </a:fld>
            <a:endParaRPr lang="en-GB"/>
          </a:p>
        </p:txBody>
      </p:sp>
    </p:spTree>
    <p:extLst>
      <p:ext uri="{BB962C8B-B14F-4D97-AF65-F5344CB8AC3E}">
        <p14:creationId xmlns:p14="http://schemas.microsoft.com/office/powerpoint/2010/main" val="402454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E25FB9-ABA0-4031-99D8-B50F93890A1C}"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E4192-6334-4468-B5B3-C966C08EE42E}" type="slidenum">
              <a:rPr lang="en-GB" smtClean="0"/>
              <a:t>‹#›</a:t>
            </a:fld>
            <a:endParaRPr lang="en-GB"/>
          </a:p>
        </p:txBody>
      </p:sp>
    </p:spTree>
    <p:extLst>
      <p:ext uri="{BB962C8B-B14F-4D97-AF65-F5344CB8AC3E}">
        <p14:creationId xmlns:p14="http://schemas.microsoft.com/office/powerpoint/2010/main" val="109934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E25FB9-ABA0-4031-99D8-B50F93890A1C}"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BE4192-6334-4468-B5B3-C966C08EE42E}" type="slidenum">
              <a:rPr lang="en-GB" smtClean="0"/>
              <a:t>‹#›</a:t>
            </a:fld>
            <a:endParaRPr lang="en-GB"/>
          </a:p>
        </p:txBody>
      </p:sp>
    </p:spTree>
    <p:extLst>
      <p:ext uri="{BB962C8B-B14F-4D97-AF65-F5344CB8AC3E}">
        <p14:creationId xmlns:p14="http://schemas.microsoft.com/office/powerpoint/2010/main" val="101376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E25FB9-ABA0-4031-99D8-B50F93890A1C}"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BE4192-6334-4468-B5B3-C966C08EE42E}" type="slidenum">
              <a:rPr lang="en-GB" smtClean="0"/>
              <a:t>‹#›</a:t>
            </a:fld>
            <a:endParaRPr lang="en-GB"/>
          </a:p>
        </p:txBody>
      </p:sp>
    </p:spTree>
    <p:extLst>
      <p:ext uri="{BB962C8B-B14F-4D97-AF65-F5344CB8AC3E}">
        <p14:creationId xmlns:p14="http://schemas.microsoft.com/office/powerpoint/2010/main" val="359681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25FB9-ABA0-4031-99D8-B50F93890A1C}"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BE4192-6334-4468-B5B3-C966C08EE42E}" type="slidenum">
              <a:rPr lang="en-GB" smtClean="0"/>
              <a:t>‹#›</a:t>
            </a:fld>
            <a:endParaRPr lang="en-GB"/>
          </a:p>
        </p:txBody>
      </p:sp>
    </p:spTree>
    <p:extLst>
      <p:ext uri="{BB962C8B-B14F-4D97-AF65-F5344CB8AC3E}">
        <p14:creationId xmlns:p14="http://schemas.microsoft.com/office/powerpoint/2010/main" val="302438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E25FB9-ABA0-4031-99D8-B50F93890A1C}"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E4192-6334-4468-B5B3-C966C08EE42E}" type="slidenum">
              <a:rPr lang="en-GB" smtClean="0"/>
              <a:t>‹#›</a:t>
            </a:fld>
            <a:endParaRPr lang="en-GB"/>
          </a:p>
        </p:txBody>
      </p:sp>
    </p:spTree>
    <p:extLst>
      <p:ext uri="{BB962C8B-B14F-4D97-AF65-F5344CB8AC3E}">
        <p14:creationId xmlns:p14="http://schemas.microsoft.com/office/powerpoint/2010/main" val="324675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E25FB9-ABA0-4031-99D8-B50F93890A1C}"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E4192-6334-4468-B5B3-C966C08EE42E}" type="slidenum">
              <a:rPr lang="en-GB" smtClean="0"/>
              <a:t>‹#›</a:t>
            </a:fld>
            <a:endParaRPr lang="en-GB"/>
          </a:p>
        </p:txBody>
      </p:sp>
    </p:spTree>
    <p:extLst>
      <p:ext uri="{BB962C8B-B14F-4D97-AF65-F5344CB8AC3E}">
        <p14:creationId xmlns:p14="http://schemas.microsoft.com/office/powerpoint/2010/main" val="51508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25FB9-ABA0-4031-99D8-B50F93890A1C}" type="datetimeFigureOut">
              <a:rPr lang="en-GB" smtClean="0"/>
              <a:t>08/01/2021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E4192-6334-4468-B5B3-C966C08EE42E}" type="slidenum">
              <a:rPr lang="en-GB" smtClean="0"/>
              <a:t>‹#›</a:t>
            </a:fld>
            <a:endParaRPr lang="en-GB"/>
          </a:p>
        </p:txBody>
      </p:sp>
    </p:spTree>
    <p:extLst>
      <p:ext uri="{BB962C8B-B14F-4D97-AF65-F5344CB8AC3E}">
        <p14:creationId xmlns:p14="http://schemas.microsoft.com/office/powerpoint/2010/main" val="2547855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Mission</a:t>
            </a:r>
            <a:endParaRPr lang="en-GB" dirty="0"/>
          </a:p>
        </p:txBody>
      </p:sp>
      <p:sp>
        <p:nvSpPr>
          <p:cNvPr id="3" name="Subtitle 2"/>
          <p:cNvSpPr>
            <a:spLocks noGrp="1"/>
          </p:cNvSpPr>
          <p:nvPr>
            <p:ph type="subTitle" idx="1"/>
          </p:nvPr>
        </p:nvSpPr>
        <p:spPr/>
        <p:txBody>
          <a:bodyPr/>
          <a:lstStyle/>
          <a:p>
            <a:r>
              <a:rPr lang="en-GB" dirty="0"/>
              <a:t>Do we all have a</a:t>
            </a:r>
          </a:p>
          <a:p>
            <a:r>
              <a:rPr lang="en-GB" dirty="0"/>
              <a:t>mission in life?</a:t>
            </a:r>
          </a:p>
        </p:txBody>
      </p:sp>
    </p:spTree>
    <p:extLst>
      <p:ext uri="{BB962C8B-B14F-4D97-AF65-F5344CB8AC3E}">
        <p14:creationId xmlns:p14="http://schemas.microsoft.com/office/powerpoint/2010/main" val="3919741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vert="horz" lIns="91440" tIns="45720" rIns="91440" bIns="45720" rtlCol="0" anchor="t">
            <a:normAutofit lnSpcReduction="10000"/>
          </a:bodyPr>
          <a:lstStyle/>
          <a:p>
            <a:pPr marL="0" indent="0" algn="ctr">
              <a:buNone/>
            </a:pPr>
            <a:r>
              <a:rPr lang="en-GB" dirty="0"/>
              <a:t>Blessed John Newman wrote some famous lines about everyone having a special task in life:</a:t>
            </a:r>
            <a:endParaRPr lang="en-US" dirty="0"/>
          </a:p>
          <a:p>
            <a:pPr marL="0" indent="0" algn="ctr">
              <a:buNone/>
            </a:pPr>
            <a:r>
              <a:rPr lang="en-GB" i="1" dirty="0">
                <a:solidFill>
                  <a:schemeClr val="accent3">
                    <a:lumMod val="50000"/>
                  </a:schemeClr>
                </a:solidFill>
              </a:rPr>
              <a:t>"It may seem to be ordinary and simple, but if it is done in love for God and our neighbour, it is a definite task or mission which is special to each person."</a:t>
            </a:r>
            <a:endParaRPr lang="en-US" i="1">
              <a:solidFill>
                <a:schemeClr val="accent3">
                  <a:lumMod val="50000"/>
                </a:schemeClr>
              </a:solidFill>
              <a:cs typeface="Calibri"/>
            </a:endParaRPr>
          </a:p>
          <a:p>
            <a:endParaRPr lang="en-GB" i="1" dirty="0">
              <a:solidFill>
                <a:schemeClr val="accent3">
                  <a:lumMod val="50000"/>
                </a:schemeClr>
              </a:solidFill>
              <a:cs typeface="Calibri"/>
            </a:endParaRPr>
          </a:p>
        </p:txBody>
      </p:sp>
      <p:pic>
        <p:nvPicPr>
          <p:cNvPr id="819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760744"/>
            <a:ext cx="4038600" cy="42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10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lgn="ctr">
              <a:buNone/>
            </a:pPr>
            <a:r>
              <a:rPr lang="en-GB" i="1" dirty="0"/>
              <a:t>God has created me</a:t>
            </a:r>
            <a:endParaRPr lang="en-GB" dirty="0"/>
          </a:p>
          <a:p>
            <a:pPr marL="0" indent="0" algn="ctr">
              <a:buNone/>
            </a:pPr>
            <a:r>
              <a:rPr lang="en-GB" i="1" dirty="0"/>
              <a:t>To do Him some definite service.</a:t>
            </a:r>
            <a:endParaRPr lang="en-GB" dirty="0"/>
          </a:p>
          <a:p>
            <a:pPr marL="0" indent="0" algn="ctr">
              <a:buNone/>
            </a:pPr>
            <a:r>
              <a:rPr lang="en-GB" i="1" dirty="0"/>
              <a:t>He has committed some work to me </a:t>
            </a:r>
            <a:endParaRPr lang="en-GB" dirty="0"/>
          </a:p>
          <a:p>
            <a:pPr marL="0" indent="0" algn="ctr">
              <a:buNone/>
            </a:pPr>
            <a:r>
              <a:rPr lang="en-GB" i="1" dirty="0"/>
              <a:t>Which he has not committed to another. </a:t>
            </a:r>
            <a:endParaRPr lang="en-GB" dirty="0"/>
          </a:p>
          <a:p>
            <a:pPr marL="0" indent="0" algn="ctr">
              <a:buNone/>
            </a:pPr>
            <a:r>
              <a:rPr lang="en-GB" i="1" dirty="0"/>
              <a:t>I have my mission.</a:t>
            </a:r>
            <a:endParaRPr lang="en-GB" dirty="0"/>
          </a:p>
          <a:p>
            <a:pPr marL="0" indent="0" algn="ctr">
              <a:buNone/>
            </a:pPr>
            <a:r>
              <a:rPr lang="en-GB" i="1" dirty="0">
                <a:solidFill>
                  <a:schemeClr val="accent3">
                    <a:lumMod val="50000"/>
                  </a:schemeClr>
                </a:solidFill>
              </a:rPr>
              <a:t>The Richmond Fellowship</a:t>
            </a:r>
            <a:endParaRPr lang="en-GB">
              <a:solidFill>
                <a:schemeClr val="accent3">
                  <a:lumMod val="50000"/>
                </a:schemeClr>
              </a:solidFill>
              <a:cs typeface="Calibri"/>
            </a:endParaRPr>
          </a:p>
          <a:p>
            <a:pPr algn="ctr"/>
            <a:endParaRPr lang="en-GB" dirty="0"/>
          </a:p>
        </p:txBody>
      </p:sp>
    </p:spTree>
    <p:extLst>
      <p:ext uri="{BB962C8B-B14F-4D97-AF65-F5344CB8AC3E}">
        <p14:creationId xmlns:p14="http://schemas.microsoft.com/office/powerpoint/2010/main" val="272105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Key Questions</a:t>
            </a:r>
          </a:p>
        </p:txBody>
      </p:sp>
      <p:sp>
        <p:nvSpPr>
          <p:cNvPr id="3" name="Content Placeholder 2"/>
          <p:cNvSpPr>
            <a:spLocks noGrp="1"/>
          </p:cNvSpPr>
          <p:nvPr>
            <p:ph idx="1"/>
          </p:nvPr>
        </p:nvSpPr>
        <p:spPr/>
        <p:txBody>
          <a:bodyPr>
            <a:normAutofit fontScale="92500" lnSpcReduction="20000"/>
          </a:bodyPr>
          <a:lstStyle/>
          <a:p>
            <a:pPr lvl="0"/>
            <a:r>
              <a:rPr lang="en-GB" dirty="0"/>
              <a:t>What was Elly Jansen’s inspiration for her mission?</a:t>
            </a:r>
          </a:p>
          <a:p>
            <a:pPr lvl="0"/>
            <a:r>
              <a:rPr lang="en-GB" dirty="0"/>
              <a:t>What did she do and why? </a:t>
            </a:r>
          </a:p>
          <a:p>
            <a:pPr lvl="0"/>
            <a:r>
              <a:rPr lang="en-GB" dirty="0"/>
              <a:t>How did she do it?</a:t>
            </a:r>
          </a:p>
          <a:p>
            <a:pPr lvl="0"/>
            <a:r>
              <a:rPr lang="en-GB" dirty="0"/>
              <a:t>What is the purpose of the Richmond Fellowship? </a:t>
            </a:r>
          </a:p>
          <a:p>
            <a:pPr lvl="0"/>
            <a:r>
              <a:rPr lang="en-GB" dirty="0"/>
              <a:t>How did it come into existence?</a:t>
            </a:r>
          </a:p>
          <a:p>
            <a:pPr lvl="0"/>
            <a:r>
              <a:rPr lang="en-GB" dirty="0"/>
              <a:t>How does the community/group function?</a:t>
            </a:r>
          </a:p>
          <a:p>
            <a:pPr lvl="0"/>
            <a:r>
              <a:rPr lang="en-GB" dirty="0"/>
              <a:t>What do you think are the demands and joys of such dedication?</a:t>
            </a:r>
          </a:p>
          <a:p>
            <a:pPr lvl="0"/>
            <a:r>
              <a:rPr lang="en-GB" dirty="0"/>
              <a:t>How do you think you can discover your mission?</a:t>
            </a:r>
          </a:p>
          <a:p>
            <a:pPr marL="0" indent="0">
              <a:buNone/>
            </a:pPr>
            <a:endParaRPr lang="en-GB" dirty="0"/>
          </a:p>
        </p:txBody>
      </p:sp>
    </p:spTree>
    <p:extLst>
      <p:ext uri="{BB962C8B-B14F-4D97-AF65-F5344CB8AC3E}">
        <p14:creationId xmlns:p14="http://schemas.microsoft.com/office/powerpoint/2010/main" val="129697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a:t>
            </a:r>
          </a:p>
        </p:txBody>
      </p:sp>
      <p:sp>
        <p:nvSpPr>
          <p:cNvPr id="3" name="Content Placeholder 2"/>
          <p:cNvSpPr>
            <a:spLocks noGrp="1"/>
          </p:cNvSpPr>
          <p:nvPr>
            <p:ph idx="1"/>
          </p:nvPr>
        </p:nvSpPr>
        <p:spPr>
          <a:xfrm>
            <a:off x="457200" y="1321420"/>
            <a:ext cx="8229600" cy="5203924"/>
          </a:xfrm>
        </p:spPr>
        <p:txBody>
          <a:bodyPr vert="horz" lIns="91440" tIns="45720" rIns="91440" bIns="45720" rtlCol="0" anchor="t">
            <a:normAutofit/>
          </a:bodyPr>
          <a:lstStyle/>
          <a:p>
            <a:pPr marL="0" indent="0" algn="ctr">
              <a:buNone/>
            </a:pPr>
            <a:r>
              <a:rPr lang="en-GB" sz="2800" dirty="0">
                <a:solidFill>
                  <a:schemeClr val="tx2"/>
                </a:solidFill>
              </a:rPr>
              <a:t>Research one of the following charities and find out which inspirational person founded the charity and why.</a:t>
            </a:r>
            <a:endParaRPr lang="en-US" sz="2800" dirty="0">
              <a:solidFill>
                <a:schemeClr val="tx2"/>
              </a:solidFill>
            </a:endParaRPr>
          </a:p>
          <a:p>
            <a:pPr marL="0" indent="0" algn="ctr">
              <a:buNone/>
            </a:pPr>
            <a:endParaRPr lang="en-GB" sz="2800" dirty="0">
              <a:solidFill>
                <a:schemeClr val="tx2"/>
              </a:solidFill>
            </a:endParaRPr>
          </a:p>
          <a:p>
            <a:pPr marL="0" indent="0">
              <a:buNone/>
            </a:pPr>
            <a:r>
              <a:rPr lang="en-GB" sz="2800" b="1" dirty="0"/>
              <a:t>Save the Children </a:t>
            </a:r>
            <a:r>
              <a:rPr lang="en-GB" sz="2800" dirty="0"/>
              <a:t>– search ‘Save the Children history’.</a:t>
            </a:r>
            <a:endParaRPr lang="en-GB" sz="2800" dirty="0">
              <a:cs typeface="Calibri"/>
            </a:endParaRPr>
          </a:p>
          <a:p>
            <a:pPr marL="0" indent="0">
              <a:buNone/>
            </a:pPr>
            <a:r>
              <a:rPr lang="en-GB" sz="2800" b="1" dirty="0"/>
              <a:t>Barnardo’s </a:t>
            </a:r>
            <a:r>
              <a:rPr lang="en-GB" sz="2800" dirty="0"/>
              <a:t>– search ‘Barnardo’s history’.</a:t>
            </a:r>
          </a:p>
          <a:p>
            <a:pPr marL="0" indent="0">
              <a:buNone/>
            </a:pPr>
            <a:r>
              <a:rPr lang="en-GB" sz="2800" b="1" dirty="0"/>
              <a:t>The Donkey Sanctuary </a:t>
            </a:r>
            <a:r>
              <a:rPr lang="en-GB" sz="2800" dirty="0"/>
              <a:t>– </a:t>
            </a:r>
            <a:r>
              <a:rPr lang="en-GB" sz="2400" dirty="0"/>
              <a:t>search ‘The Donkey Sanctuary our story’</a:t>
            </a:r>
          </a:p>
          <a:p>
            <a:pPr marL="0" indent="0">
              <a:buNone/>
            </a:pPr>
            <a:r>
              <a:rPr lang="en-GB" sz="2800" b="1" dirty="0"/>
              <a:t>The Jane Goodall Institute – </a:t>
            </a:r>
            <a:r>
              <a:rPr lang="en-GB" sz="2400" dirty="0"/>
              <a:t>‘Jane Goodall charity our story’</a:t>
            </a:r>
          </a:p>
          <a:p>
            <a:pPr marL="0" indent="0">
              <a:buNone/>
            </a:pPr>
            <a:endParaRPr lang="en-GB" sz="2400" dirty="0">
              <a:cs typeface="Calibri"/>
            </a:endParaRPr>
          </a:p>
          <a:p>
            <a:pPr marL="0" indent="0">
              <a:buNone/>
            </a:pPr>
            <a:endParaRPr lang="en-GB" dirty="0"/>
          </a:p>
          <a:p>
            <a:pPr marL="0" indent="0">
              <a:buNone/>
            </a:pPr>
            <a:endParaRPr lang="en-GB" dirty="0">
              <a:cs typeface="Calibri"/>
            </a:endParaRPr>
          </a:p>
        </p:txBody>
      </p:sp>
    </p:spTree>
    <p:extLst>
      <p:ext uri="{BB962C8B-B14F-4D97-AF65-F5344CB8AC3E}">
        <p14:creationId xmlns:p14="http://schemas.microsoft.com/office/powerpoint/2010/main" val="230496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Explore</a:t>
            </a:r>
          </a:p>
        </p:txBody>
      </p:sp>
      <p:sp>
        <p:nvSpPr>
          <p:cNvPr id="3" name="Subtitle 2"/>
          <p:cNvSpPr>
            <a:spLocks noGrp="1"/>
          </p:cNvSpPr>
          <p:nvPr>
            <p:ph type="subTitle" idx="1"/>
          </p:nvPr>
        </p:nvSpPr>
        <p:spPr/>
        <p:txBody>
          <a:bodyPr/>
          <a:lstStyle/>
          <a:p>
            <a:r>
              <a:rPr lang="en-GB" dirty="0"/>
              <a:t>Inspirational communities.</a:t>
            </a:r>
          </a:p>
        </p:txBody>
      </p:sp>
    </p:spTree>
    <p:extLst>
      <p:ext uri="{BB962C8B-B14F-4D97-AF65-F5344CB8AC3E}">
        <p14:creationId xmlns:p14="http://schemas.microsoft.com/office/powerpoint/2010/main" val="158692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buNone/>
            </a:pPr>
            <a:r>
              <a:rPr lang="en-GB" sz="3600" dirty="0"/>
              <a:t>What does the word </a:t>
            </a:r>
            <a:r>
              <a:rPr lang="en-GB" sz="3600" b="1" dirty="0"/>
              <a:t>inspirational</a:t>
            </a:r>
            <a:r>
              <a:rPr lang="en-GB" sz="3600" dirty="0"/>
              <a:t> mean?</a:t>
            </a:r>
          </a:p>
          <a:p>
            <a:pPr marL="0" indent="0">
              <a:buNone/>
            </a:pPr>
            <a:endParaRPr lang="en-GB" sz="3600" dirty="0"/>
          </a:p>
          <a:p>
            <a:pPr marL="0" indent="0">
              <a:buNone/>
            </a:pPr>
            <a:r>
              <a:rPr lang="en-GB" sz="3600" dirty="0"/>
              <a:t>What does the word </a:t>
            </a:r>
            <a:r>
              <a:rPr lang="en-GB" sz="3600" b="1" dirty="0"/>
              <a:t>community </a:t>
            </a:r>
            <a:r>
              <a:rPr lang="en-GB" sz="3600" dirty="0"/>
              <a:t>mean?</a:t>
            </a:r>
          </a:p>
        </p:txBody>
      </p:sp>
    </p:spTree>
    <p:extLst>
      <p:ext uri="{BB962C8B-B14F-4D97-AF65-F5344CB8AC3E}">
        <p14:creationId xmlns:p14="http://schemas.microsoft.com/office/powerpoint/2010/main" val="16625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lady with a mission</a:t>
            </a:r>
          </a:p>
        </p:txBody>
      </p:sp>
      <p:sp>
        <p:nvSpPr>
          <p:cNvPr id="3" name="Content Placeholder 2"/>
          <p:cNvSpPr>
            <a:spLocks noGrp="1"/>
          </p:cNvSpPr>
          <p:nvPr>
            <p:ph sz="half" idx="1"/>
          </p:nvPr>
        </p:nvSpPr>
        <p:spPr/>
        <p:txBody>
          <a:bodyPr vert="horz" lIns="91440" tIns="45720" rIns="91440" bIns="45720" rtlCol="0" anchor="t">
            <a:normAutofit/>
          </a:bodyPr>
          <a:lstStyle/>
          <a:p>
            <a:pPr marL="0" indent="0" algn="ctr">
              <a:buNone/>
            </a:pPr>
            <a:r>
              <a:rPr lang="en-GB" dirty="0"/>
              <a:t>In 1959, a Dutch student called Elly Jansen was studying theology in London. She was already a nurse and had studied psychology (the science concerned with how the human mind works and why we behave as we do).</a:t>
            </a:r>
            <a:endParaRPr lang="en-US"/>
          </a:p>
          <a:p>
            <a:endParaRPr lang="en-GB"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1564438"/>
            <a:ext cx="3456384" cy="422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21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212976"/>
            <a:ext cx="8219256" cy="3240360"/>
          </a:xfrm>
        </p:spPr>
        <p:txBody>
          <a:bodyPr vert="horz" lIns="91440" tIns="45720" rIns="91440" bIns="45720" rtlCol="0" anchor="t">
            <a:normAutofit fontScale="85000" lnSpcReduction="10000"/>
          </a:bodyPr>
          <a:lstStyle/>
          <a:p>
            <a:pPr marL="0" indent="0" algn="ctr">
              <a:buNone/>
            </a:pPr>
            <a:r>
              <a:rPr lang="en-GB" dirty="0"/>
              <a:t>While she was studying, she realised that many people, who had finished their stay in a psychiatric hospital, had nowhere to go except to return to the same lonely place they were in before they needed to go to hospital. These people were depressed, anxious or distressed in some way. They had found it difficult to cope in the busy, complex world. Elly thought they needed a halfway house between leaving hospital and coping on their own. They needed affection and to know they were valued and able to help themselves and others.</a:t>
            </a:r>
            <a:endParaRPr lang="en-US"/>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627784" y="332656"/>
            <a:ext cx="4038600" cy="265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90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0977" y="332656"/>
            <a:ext cx="3710983" cy="5976664"/>
          </a:xfrm>
        </p:spPr>
        <p:txBody>
          <a:bodyPr vert="horz" lIns="91440" tIns="45720" rIns="91440" bIns="45720" rtlCol="0" anchor="t">
            <a:normAutofit/>
          </a:bodyPr>
          <a:lstStyle/>
          <a:p>
            <a:pPr marL="0" indent="0" algn="ctr">
              <a:buNone/>
            </a:pPr>
            <a:r>
              <a:rPr lang="en-GB" dirty="0"/>
              <a:t>So, Elly rented a house in Richmond. At first, there were a lot of difficulties, but Elly learned from her mistakes. It was hard work learning to run a community, like this. It soon became clear that, for the house to run smoothly, there must be regular meetings to sort out problems.</a:t>
            </a:r>
            <a:endParaRPr lang="en-US"/>
          </a:p>
        </p:txBody>
      </p:sp>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926" y="476672"/>
            <a:ext cx="3910221"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76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88640"/>
            <a:ext cx="7859216" cy="2448272"/>
          </a:xfrm>
        </p:spPr>
        <p:txBody>
          <a:bodyPr vert="horz" lIns="91440" tIns="45720" rIns="91440" bIns="45720" rtlCol="0" anchor="t">
            <a:normAutofit fontScale="92500"/>
          </a:bodyPr>
          <a:lstStyle/>
          <a:p>
            <a:pPr marL="0" indent="0" algn="ctr">
              <a:buNone/>
            </a:pPr>
            <a:r>
              <a:rPr lang="en-GB" dirty="0"/>
              <a:t>The house in Richmond was one of the first places to provide fellowship, support and a sense of self-respect and responsibility for these residents.</a:t>
            </a:r>
          </a:p>
          <a:p>
            <a:pPr marL="0" indent="0" algn="ctr">
              <a:buNone/>
            </a:pPr>
            <a:r>
              <a:rPr lang="en-GB" dirty="0">
                <a:ea typeface="+mn-lt"/>
                <a:cs typeface="+mn-lt"/>
              </a:rPr>
              <a:t>Everyone shared the work and tried to be considerate to one another, by arriving on time for meals. </a:t>
            </a:r>
            <a:endParaRPr lang="en-GB"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32545" y="2636912"/>
            <a:ext cx="6923831" cy="389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47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332657"/>
            <a:ext cx="8280920" cy="2736304"/>
          </a:xfrm>
        </p:spPr>
        <p:txBody>
          <a:bodyPr vert="horz" lIns="91440" tIns="45720" rIns="91440" bIns="45720" rtlCol="0" anchor="t">
            <a:normAutofit fontScale="92500" lnSpcReduction="10000"/>
          </a:bodyPr>
          <a:lstStyle/>
          <a:p>
            <a:pPr marL="0" indent="0" algn="ctr">
              <a:buNone/>
            </a:pPr>
            <a:r>
              <a:rPr lang="en-GB" dirty="0"/>
              <a:t>In 1965, six years after she had begun her work, Elly bought a large house in London, which became the Fellowship’s headquarters. Soon there were eight houses in London alone. In the following years, many more were set up in Britain and abroad. The basis of the Richmond Fellowship’s work is respect for the individual. Elly believes it’s important to give everyone dignity.</a:t>
            </a:r>
            <a:endParaRPr lang="en-US"/>
          </a:p>
          <a:p>
            <a:endParaRPr lang="en-GB"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94766" y="3212976"/>
            <a:ext cx="5891529"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00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2501-DA88-43F9-8D8C-70B07844685D}"/>
              </a:ext>
            </a:extLst>
          </p:cNvPr>
          <p:cNvSpPr>
            <a:spLocks noGrp="1"/>
          </p:cNvSpPr>
          <p:nvPr>
            <p:ph type="title"/>
          </p:nvPr>
        </p:nvSpPr>
        <p:spPr/>
        <p:txBody>
          <a:bodyPr>
            <a:normAutofit/>
          </a:bodyPr>
          <a:lstStyle/>
          <a:p>
            <a:r>
              <a:rPr lang="en-GB" sz="6600" b="1" dirty="0">
                <a:solidFill>
                  <a:schemeClr val="tx2">
                    <a:lumMod val="75000"/>
                  </a:schemeClr>
                </a:solidFill>
                <a:cs typeface="Calibri"/>
              </a:rPr>
              <a:t>Reflection</a:t>
            </a:r>
            <a:endParaRPr lang="en-GB" sz="6600" b="1" dirty="0">
              <a:solidFill>
                <a:schemeClr val="tx2">
                  <a:lumMod val="75000"/>
                </a:schemeClr>
              </a:solidFill>
            </a:endParaRPr>
          </a:p>
        </p:txBody>
      </p:sp>
      <p:sp>
        <p:nvSpPr>
          <p:cNvPr id="3" name="Content Placeholder 2"/>
          <p:cNvSpPr>
            <a:spLocks noGrp="1"/>
          </p:cNvSpPr>
          <p:nvPr>
            <p:ph sz="half" idx="2"/>
          </p:nvPr>
        </p:nvSpPr>
        <p:spPr/>
        <p:txBody>
          <a:bodyPr vert="horz" lIns="91440" tIns="45720" rIns="91440" bIns="45720" rtlCol="0" anchor="t">
            <a:normAutofit/>
          </a:bodyPr>
          <a:lstStyle/>
          <a:p>
            <a:pPr marL="0" indent="0" algn="ctr">
              <a:buNone/>
            </a:pPr>
            <a:r>
              <a:rPr lang="en-GB" sz="3600" dirty="0"/>
              <a:t>Everyone has a mission. It may be big or small, but it is something that </a:t>
            </a:r>
            <a:r>
              <a:rPr lang="en-GB" sz="3600" u="sng" dirty="0"/>
              <a:t>you</a:t>
            </a:r>
            <a:r>
              <a:rPr lang="en-GB" sz="3600" dirty="0"/>
              <a:t> are called to do, which </a:t>
            </a:r>
            <a:r>
              <a:rPr lang="en-GB" sz="3600" u="sng" dirty="0"/>
              <a:t>only you</a:t>
            </a:r>
            <a:r>
              <a:rPr lang="en-GB" sz="3600" dirty="0"/>
              <a:t> can do. </a:t>
            </a:r>
            <a:endParaRPr lang="en-GB" sz="3600">
              <a:cs typeface="Calibri"/>
            </a:endParaRPr>
          </a:p>
        </p:txBody>
      </p:sp>
      <p:pic>
        <p:nvPicPr>
          <p:cNvPr id="717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645025" y="2675503"/>
            <a:ext cx="4041775" cy="295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628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3028</Words>
  <Application>Microsoft Office PowerPoint</Application>
  <PresentationFormat>On-screen Show (4:3)</PresentationFormat>
  <Paragraphs>203</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Mission</vt:lpstr>
      <vt:lpstr>Explore</vt:lpstr>
      <vt:lpstr>PowerPoint Presentation</vt:lpstr>
      <vt:lpstr>A lady with a mission</vt:lpstr>
      <vt:lpstr>PowerPoint Presentation</vt:lpstr>
      <vt:lpstr>PowerPoint Presentation</vt:lpstr>
      <vt:lpstr>PowerPoint Presentation</vt:lpstr>
      <vt:lpstr>PowerPoint Presentation</vt:lpstr>
      <vt:lpstr>Reflection</vt:lpstr>
      <vt:lpstr>PowerPoint Presentation</vt:lpstr>
      <vt:lpstr>PowerPoint Presentation</vt:lpstr>
      <vt:lpstr>Some Key Questions</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dc:title>
  <dc:creator>Administrator</dc:creator>
  <cp:lastModifiedBy>Administrator</cp:lastModifiedBy>
  <cp:revision>137</cp:revision>
  <dcterms:created xsi:type="dcterms:W3CDTF">2018-08-14T08:49:06Z</dcterms:created>
  <dcterms:modified xsi:type="dcterms:W3CDTF">2021-01-08T14:29:31Z</dcterms:modified>
</cp:coreProperties>
</file>