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5" r:id="rId2"/>
    <p:sldId id="279" r:id="rId3"/>
    <p:sldId id="305" r:id="rId4"/>
    <p:sldId id="306" r:id="rId5"/>
    <p:sldId id="291" r:id="rId6"/>
    <p:sldId id="280" r:id="rId7"/>
    <p:sldId id="31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F4E79"/>
    <a:srgbClr val="BDD7EE"/>
    <a:srgbClr val="E6E6E6"/>
    <a:srgbClr val="FFE699"/>
    <a:srgbClr val="F2F2F2"/>
    <a:srgbClr val="FFF2CC"/>
    <a:srgbClr val="EA7600"/>
    <a:srgbClr val="253746"/>
    <a:srgbClr val="9AF67A"/>
    <a:srgbClr val="85F4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8" autoAdjust="0"/>
    <p:restoredTop sz="92109" autoAdjust="0"/>
  </p:normalViewPr>
  <p:slideViewPr>
    <p:cSldViewPr snapToGrid="0">
      <p:cViewPr varScale="1">
        <p:scale>
          <a:sx n="73" d="100"/>
          <a:sy n="7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pPr/>
              <a:t>09/01/2021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8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hildren can now go on to do differentiated GROUP ACTIVITIES. You can find Hamilton’s group activities in this unit’s TEACHING AND GROUP ACTIVITIES download on our website.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Marking on and counting fractions on a number line.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  Marking on and counting fractions on a number line and comparing them.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Marking on and counting fractions on a number line (harder fractions).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316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9894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04325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6103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ilton-trust.org.uk/maths/year-4-maths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7" name="Slide Number Placeholder 16">
            <a:extLst>
              <a:ext uri="{FF2B5EF4-FFF2-40B4-BE49-F238E27FC236}">
                <a16:creationId xmlns=""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=""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E64E45A-1747-4407-8F43-AB953435F383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3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F2F2F2"/>
            </a:gs>
            <a:gs pos="0">
              <a:srgbClr val="FFF2CC"/>
            </a:gs>
            <a:gs pos="100000">
              <a:srgbClr val="FFE6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Year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  <a:buClr>
                <a:schemeClr val="accent2"/>
              </a:buClr>
            </a:pP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11.01.21</a:t>
            </a:r>
            <a:endParaRPr lang="en-GB" sz="2800" b="1" dirty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LO: Count 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in </a:t>
            </a:r>
            <a:r>
              <a:rPr lang="en-GB" sz="2800" b="1" baseline="30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⁄</a:t>
            </a:r>
            <a:r>
              <a:rPr lang="en-GB" sz="2800" b="1" baseline="-25000" dirty="0">
                <a:solidFill>
                  <a:srgbClr val="0070C0"/>
                </a:solidFill>
                <a:latin typeface="Comic Sans MS" pitchFamily="66" charset="0"/>
              </a:rPr>
              <a:t>4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s, </a:t>
            </a:r>
            <a:r>
              <a:rPr lang="en-GB" sz="2800" b="1" baseline="30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⁄</a:t>
            </a:r>
            <a:r>
              <a:rPr lang="en-GB" sz="2800" b="1" baseline="-25000" dirty="0">
                <a:solidFill>
                  <a:srgbClr val="0070C0"/>
                </a:solidFill>
                <a:latin typeface="Comic Sans MS" pitchFamily="66" charset="0"/>
              </a:rPr>
              <a:t>3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s, </a:t>
            </a:r>
            <a:r>
              <a:rPr lang="en-GB" sz="2800" b="1" baseline="30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⁄</a:t>
            </a:r>
            <a:r>
              <a:rPr lang="en-GB" sz="2800" b="1" baseline="-25000" dirty="0">
                <a:solidFill>
                  <a:srgbClr val="0070C0"/>
                </a:solidFill>
                <a:latin typeface="Comic Sans MS" pitchFamily="66" charset="0"/>
              </a:rPr>
              <a:t>8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s and </a:t>
            </a:r>
            <a:r>
              <a:rPr lang="en-GB" sz="2800" b="1" baseline="300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GB" sz="2800" b="1" dirty="0">
                <a:solidFill>
                  <a:srgbClr val="0070C0"/>
                </a:solidFill>
                <a:latin typeface="Comic Sans MS" pitchFamily="66" charset="0"/>
              </a:rPr>
              <a:t>⁄</a:t>
            </a:r>
            <a:r>
              <a:rPr lang="en-GB" sz="2800" b="1" baseline="-25000" dirty="0" smtClean="0">
                <a:solidFill>
                  <a:srgbClr val="0070C0"/>
                </a:solidFill>
                <a:latin typeface="Comic Sans MS" pitchFamily="66" charset="0"/>
              </a:rPr>
              <a:t>10</a:t>
            </a: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s</a:t>
            </a:r>
            <a:endParaRPr lang="en-GB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996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76" t="39945" r="9480" b="35392"/>
          <a:stretch/>
        </p:blipFill>
        <p:spPr>
          <a:xfrm>
            <a:off x="162000" y="1971304"/>
            <a:ext cx="8604000" cy="1709446"/>
          </a:xfrm>
          <a:prstGeom prst="rect">
            <a:avLst/>
          </a:prstGeom>
          <a:ln w="15875">
            <a:solidFill>
              <a:schemeClr val="tx1"/>
            </a:solidFill>
          </a:ln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230981" y="822398"/>
            <a:ext cx="3148759" cy="1330035"/>
          </a:xfrm>
          <a:prstGeom prst="downArrow">
            <a:avLst>
              <a:gd name="adj1" fmla="val 71120"/>
              <a:gd name="adj2" fmla="val 44641"/>
            </a:avLst>
          </a:prstGeom>
          <a:solidFill>
            <a:schemeClr val="accent5">
              <a:lumMod val="40000"/>
              <a:lumOff val="60000"/>
            </a:schemeClr>
          </a:solidFill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This number line goes up in </a:t>
            </a:r>
            <a:r>
              <a:rPr lang="en-GB" b="1" dirty="0">
                <a:solidFill>
                  <a:srgbClr val="FF0000"/>
                </a:solidFill>
              </a:rPr>
              <a:t>thirds.</a:t>
            </a:r>
          </a:p>
        </p:txBody>
      </p:sp>
      <p:sp>
        <p:nvSpPr>
          <p:cNvPr id="14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725384" y="538756"/>
            <a:ext cx="4040616" cy="1636394"/>
          </a:xfrm>
          <a:prstGeom prst="wedgeEllipseCallout">
            <a:avLst>
              <a:gd name="adj1" fmla="val -73716"/>
              <a:gd name="adj2" fmla="val 37370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 count along the line... one third, two thirds, ONE, one and one third, one and two thirds, TWO....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443692" y="4398505"/>
            <a:ext cx="4040616" cy="1636394"/>
            <a:chOff x="1576444" y="4086811"/>
            <a:chExt cx="4040616" cy="1636394"/>
          </a:xfrm>
        </p:grpSpPr>
        <p:sp>
          <p:nvSpPr>
            <p:cNvPr id="16" name="Speech Bubble: Rectangle with Corners Rounded 10">
              <a:extLst>
                <a:ext uri="{FF2B5EF4-FFF2-40B4-BE49-F238E27FC236}">
                  <a16:creationId xmlns=""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1576444" y="4086811"/>
              <a:ext cx="4040616" cy="1636394"/>
            </a:xfrm>
            <a:prstGeom prst="wedgeEllipseCallout">
              <a:avLst>
                <a:gd name="adj1" fmla="val -39624"/>
                <a:gd name="adj2" fmla="val -77291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rgbClr val="253746"/>
                  </a:solidFill>
                </a:rPr>
                <a:t>Write the number the arrow points to on your whiteboards.</a:t>
              </a: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5384" y="4905008"/>
              <a:ext cx="623389" cy="623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8" name="Straight Connector 17"/>
          <p:cNvCxnSpPr/>
          <p:nvPr/>
        </p:nvCxnSpPr>
        <p:spPr>
          <a:xfrm flipV="1">
            <a:off x="1908000" y="2772000"/>
            <a:ext cx="0" cy="3240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92236" y="3132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3</a:t>
            </a:r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53726" y="3132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3</a:t>
            </a:r>
          </a:p>
          <a:p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428000" y="2772000"/>
            <a:ext cx="0" cy="3240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57717" y="3132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3</a:t>
            </a:r>
          </a:p>
          <a:p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436800" y="2772000"/>
            <a:ext cx="0" cy="3240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55437" y="3132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3</a:t>
            </a:r>
          </a:p>
          <a:p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420000" y="2772000"/>
            <a:ext cx="0" cy="3240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163557" y="3132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3</a:t>
            </a:r>
          </a:p>
          <a:p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7442640" y="2772000"/>
            <a:ext cx="0" cy="3240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9" grpId="0"/>
      <p:bldP spid="20" grpId="0"/>
      <p:bldP spid="22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77" t="41633" r="10982" b="39870"/>
          <a:stretch/>
        </p:blipFill>
        <p:spPr>
          <a:xfrm>
            <a:off x="50400" y="2268000"/>
            <a:ext cx="8874000" cy="1366331"/>
          </a:xfrm>
          <a:prstGeom prst="rect">
            <a:avLst/>
          </a:prstGeom>
          <a:ln w="15875">
            <a:solidFill>
              <a:schemeClr val="dk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6000" y="2988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</a:t>
            </a:r>
            <a:r>
              <a:rPr lang="en-GB" b="1" baseline="30000" dirty="0"/>
              <a:t>2</a:t>
            </a:r>
            <a:r>
              <a:rPr lang="en-GB" b="1" dirty="0"/>
              <a:t>/</a:t>
            </a:r>
            <a:r>
              <a:rPr lang="en-GB" b="1" baseline="-25000" dirty="0"/>
              <a:t>4</a:t>
            </a:r>
          </a:p>
          <a:p>
            <a:endParaRPr lang="en-GB" dirty="0"/>
          </a:p>
        </p:txBody>
      </p:sp>
      <p:sp>
        <p:nvSpPr>
          <p:cNvPr id="14" name="Down Arrow 13"/>
          <p:cNvSpPr/>
          <p:nvPr/>
        </p:nvSpPr>
        <p:spPr>
          <a:xfrm>
            <a:off x="230981" y="822398"/>
            <a:ext cx="3148759" cy="1330035"/>
          </a:xfrm>
          <a:prstGeom prst="downArrow">
            <a:avLst>
              <a:gd name="adj1" fmla="val 71120"/>
              <a:gd name="adj2" fmla="val 44641"/>
            </a:avLst>
          </a:prstGeom>
          <a:solidFill>
            <a:schemeClr val="accent5">
              <a:lumMod val="40000"/>
              <a:lumOff val="60000"/>
            </a:schemeClr>
          </a:solidFill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This number line goes up in </a:t>
            </a:r>
            <a:r>
              <a:rPr lang="en-GB" b="1" dirty="0">
                <a:solidFill>
                  <a:srgbClr val="FF0000"/>
                </a:solidFill>
              </a:rPr>
              <a:t>quarters.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815082" y="538755"/>
            <a:ext cx="3950917" cy="1636395"/>
          </a:xfrm>
          <a:prstGeom prst="wedgeEllipseCallout">
            <a:avLst>
              <a:gd name="adj1" fmla="val -63301"/>
              <a:gd name="adj2" fmla="val 2945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   Let’s count along the </a:t>
            </a:r>
          </a:p>
          <a:p>
            <a:pPr algn="ctr"/>
            <a:r>
              <a:rPr lang="en-GB" sz="2000" b="1" dirty="0">
                <a:solidFill>
                  <a:srgbClr val="253746"/>
                </a:solidFill>
              </a:rPr>
              <a:t>line to five. One quarter, two quarters, three quarters, ONE, one and one quarter…. 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230981" y="4157781"/>
            <a:ext cx="3876199" cy="757119"/>
          </a:xfrm>
          <a:prstGeom prst="wedgeEllipseCallout">
            <a:avLst>
              <a:gd name="adj1" fmla="val -13590"/>
              <a:gd name="adj2" fmla="val -143262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What’s another way of saying two quarters?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4000" y="2988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/>
              <a:t>2</a:t>
            </a:r>
            <a:r>
              <a:rPr lang="en-GB" b="1" dirty="0"/>
              <a:t>/</a:t>
            </a:r>
            <a:r>
              <a:rPr lang="en-GB" b="1" baseline="-25000" dirty="0"/>
              <a:t>4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04000" y="2484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</a:p>
          <a:p>
            <a:endParaRPr lang="en-GB" dirty="0"/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672941" y="5341145"/>
            <a:ext cx="3319939" cy="962384"/>
          </a:xfrm>
          <a:prstGeom prst="wedgeEllipseCallout">
            <a:avLst>
              <a:gd name="adj1" fmla="val 8808"/>
              <a:gd name="adj2" fmla="val -77439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One and two quarters? Two and two quarters…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16000" y="2484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536000" y="2484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</a:p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084000" y="2484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663260" y="24840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</a:p>
          <a:p>
            <a:endParaRPr lang="en-GB" dirty="0"/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725384" y="3406140"/>
            <a:ext cx="4040616" cy="2476500"/>
          </a:xfrm>
          <a:prstGeom prst="wedgeEllipseCallout">
            <a:avLst>
              <a:gd name="adj1" fmla="val -69190"/>
              <a:gd name="adj2" fmla="val -53899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 count to five using quarters and halves.</a:t>
            </a:r>
          </a:p>
          <a:p>
            <a:pPr algn="ctr"/>
            <a:r>
              <a:rPr lang="en-GB" sz="2000" b="1" dirty="0">
                <a:solidFill>
                  <a:srgbClr val="253746"/>
                </a:solidFill>
              </a:rPr>
              <a:t>One quarter, one half, three quarters, ONE, one and a quarter, one and a half, one and three quarters… </a:t>
            </a:r>
          </a:p>
        </p:txBody>
      </p:sp>
    </p:spTree>
    <p:extLst>
      <p:ext uri="{BB962C8B-B14F-4D97-AF65-F5344CB8AC3E}">
        <p14:creationId xmlns="" xmlns:p14="http://schemas.microsoft.com/office/powerpoint/2010/main" val="403105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76" t="38962" r="10603" b="39979"/>
          <a:stretch/>
        </p:blipFill>
        <p:spPr>
          <a:xfrm>
            <a:off x="87918" y="2578639"/>
            <a:ext cx="8927128" cy="1612361"/>
          </a:xfrm>
          <a:prstGeom prst="rect">
            <a:avLst/>
          </a:prstGeom>
          <a:ln w="15875">
            <a:solidFill>
              <a:schemeClr val="dk1"/>
            </a:solidFill>
          </a:ln>
          <a:effectLst>
            <a:outerShdw blurRad="50800" dist="38100" dir="60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4000" y="3492000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/>
              <a:t>5</a:t>
            </a:r>
            <a:r>
              <a:rPr lang="en-GB" b="1" dirty="0"/>
              <a:t>/</a:t>
            </a:r>
            <a:r>
              <a:rPr lang="en-GB" b="1" baseline="-25000" dirty="0"/>
              <a:t>10</a:t>
            </a:r>
          </a:p>
          <a:p>
            <a:endParaRPr lang="en-GB" dirty="0"/>
          </a:p>
        </p:txBody>
      </p:sp>
      <p:sp>
        <p:nvSpPr>
          <p:cNvPr id="16" name="Down Arrow 15"/>
          <p:cNvSpPr/>
          <p:nvPr/>
        </p:nvSpPr>
        <p:spPr>
          <a:xfrm>
            <a:off x="230981" y="822398"/>
            <a:ext cx="3148759" cy="1330035"/>
          </a:xfrm>
          <a:prstGeom prst="downArrow">
            <a:avLst>
              <a:gd name="adj1" fmla="val 71120"/>
              <a:gd name="adj2" fmla="val 44641"/>
            </a:avLst>
          </a:prstGeom>
          <a:solidFill>
            <a:schemeClr val="accent5">
              <a:lumMod val="40000"/>
              <a:lumOff val="60000"/>
            </a:schemeClr>
          </a:solidFill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This number line goes up in </a:t>
            </a:r>
            <a:r>
              <a:rPr lang="en-GB" b="1" dirty="0">
                <a:solidFill>
                  <a:srgbClr val="FF0000"/>
                </a:solidFill>
              </a:rPr>
              <a:t>tenths.</a:t>
            </a:r>
          </a:p>
        </p:txBody>
      </p:sp>
      <p:sp>
        <p:nvSpPr>
          <p:cNvPr id="17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815082" y="538755"/>
            <a:ext cx="3950917" cy="1636395"/>
          </a:xfrm>
          <a:prstGeom prst="wedgeEllipseCallout">
            <a:avLst>
              <a:gd name="adj1" fmla="val -63301"/>
              <a:gd name="adj2" fmla="val 2945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   Let’s count along the </a:t>
            </a:r>
          </a:p>
          <a:p>
            <a:pPr algn="ctr"/>
            <a:r>
              <a:rPr lang="en-GB" sz="2000" b="1" dirty="0">
                <a:solidFill>
                  <a:srgbClr val="253746"/>
                </a:solidFill>
              </a:rPr>
              <a:t>line to two. One tenth, two tenths, three tenths……ONE, one and a tenth…. 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523378" y="4138331"/>
            <a:ext cx="3382753" cy="1052332"/>
          </a:xfrm>
          <a:prstGeom prst="wedgeEllipseCallout">
            <a:avLst>
              <a:gd name="adj1" fmla="val 565"/>
              <a:gd name="adj2" fmla="val -6815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   Let’s mark on </a:t>
            </a:r>
            <a:r>
              <a:rPr lang="en-GB" sz="2000" b="1" dirty="0">
                <a:solidFill>
                  <a:srgbClr val="FF0000"/>
                </a:solidFill>
              </a:rPr>
              <a:t>equivalent </a:t>
            </a:r>
            <a:r>
              <a:rPr lang="en-GB" sz="2000" b="1" dirty="0">
                <a:solidFill>
                  <a:srgbClr val="253746"/>
                </a:solidFill>
              </a:rPr>
              <a:t>fractions.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4000" y="2952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56994" y="3492000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/>
              <a:t>2</a:t>
            </a:r>
            <a:r>
              <a:rPr lang="en-GB" b="1" dirty="0"/>
              <a:t>/</a:t>
            </a:r>
            <a:r>
              <a:rPr lang="en-GB" b="1" baseline="-25000" dirty="0"/>
              <a:t>10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456994" y="2952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>
                <a:solidFill>
                  <a:srgbClr val="FF0000"/>
                </a:solidFill>
              </a:rPr>
              <a:t>1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22854" y="3492000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/>
              <a:t>4</a:t>
            </a:r>
            <a:r>
              <a:rPr lang="en-GB" b="1" dirty="0"/>
              <a:t>/</a:t>
            </a:r>
            <a:r>
              <a:rPr lang="en-GB" b="1" baseline="-25000" dirty="0"/>
              <a:t>10</a:t>
            </a:r>
          </a:p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222854" y="2952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6000" y="3492000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/>
              <a:t>6</a:t>
            </a:r>
            <a:r>
              <a:rPr lang="en-GB" b="1" dirty="0"/>
              <a:t>/</a:t>
            </a:r>
            <a:r>
              <a:rPr lang="en-GB" b="1" baseline="-25000" dirty="0"/>
              <a:t>10</a:t>
            </a:r>
          </a:p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096000" y="2952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>
                <a:solidFill>
                  <a:srgbClr val="FF0000"/>
                </a:solidFill>
              </a:rPr>
              <a:t>3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1733" y="3492000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/>
              <a:t>8</a:t>
            </a:r>
            <a:r>
              <a:rPr lang="en-GB" b="1" dirty="0"/>
              <a:t>/</a:t>
            </a:r>
            <a:r>
              <a:rPr lang="en-GB" b="1" baseline="-25000" dirty="0"/>
              <a:t>10</a:t>
            </a: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831733" y="2952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baseline="30000" dirty="0">
                <a:solidFill>
                  <a:srgbClr val="FF0000"/>
                </a:solidFill>
              </a:rPr>
              <a:t>4</a:t>
            </a:r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baseline="-25000" dirty="0">
                <a:solidFill>
                  <a:srgbClr val="FF0000"/>
                </a:solidFill>
              </a:rPr>
              <a:t>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1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052306" y="3937832"/>
            <a:ext cx="3950917" cy="1252831"/>
          </a:xfrm>
          <a:prstGeom prst="wedgeEllipseCallout">
            <a:avLst>
              <a:gd name="adj1" fmla="val -23751"/>
              <a:gd name="adj2" fmla="val -6815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   Let’s count along in tenths from 0 to 1 using the simplest equivalent fractions.</a:t>
            </a:r>
          </a:p>
        </p:txBody>
      </p:sp>
      <p:sp>
        <p:nvSpPr>
          <p:cNvPr id="32" name="Speech Bubble: Rectangle with Corners Rounded 10">
            <a:extLst>
              <a:ext uri="{FF2B5EF4-FFF2-40B4-BE49-F238E27FC236}">
                <a16:creationId xmlns=""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3730144" y="5343063"/>
            <a:ext cx="3950917" cy="1252831"/>
          </a:xfrm>
          <a:prstGeom prst="wedgeEllipseCallout">
            <a:avLst>
              <a:gd name="adj1" fmla="val -23751"/>
              <a:gd name="adj2" fmla="val -6815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Now from 1 to 2 – the pattern will be the same..</a:t>
            </a:r>
          </a:p>
        </p:txBody>
      </p:sp>
    </p:spTree>
    <p:extLst>
      <p:ext uri="{BB962C8B-B14F-4D97-AF65-F5344CB8AC3E}">
        <p14:creationId xmlns="" xmlns:p14="http://schemas.microsoft.com/office/powerpoint/2010/main" val="403105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 animBg="1"/>
      <p:bldP spid="18" grpId="0" animBg="1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89C61BC-8AFF-464B-A043-87B7CF8BBE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345282" y="513709"/>
            <a:ext cx="8539226" cy="5126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8143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5C486FE-0542-4482-AD40-87B16F714A61}"/>
              </a:ext>
            </a:extLst>
          </p:cNvPr>
          <p:cNvSpPr/>
          <p:nvPr/>
        </p:nvSpPr>
        <p:spPr>
          <a:xfrm>
            <a:off x="1517584" y="125499"/>
            <a:ext cx="5951244" cy="59978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6675" algn="ctr"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</a:rPr>
              <a:t>Problem solving and reasoning questions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Bea counts in quarters starting at one quarter.  She says five numbers then stops.  What number should she say next?  </a:t>
            </a:r>
          </a:p>
          <a:p>
            <a:pPr marL="66675">
              <a:spcAft>
                <a:spcPts val="600"/>
              </a:spcAft>
            </a:pPr>
            <a:endParaRPr lang="en-GB" sz="10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Fill in the missing fractions: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1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2</a:t>
            </a:r>
            <a:r>
              <a:rPr lang="en-GB" sz="1600" dirty="0">
                <a:solidFill>
                  <a:schemeClr val="tx1"/>
                </a:solidFill>
              </a:rPr>
              <a:t>,  2,  2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2</a:t>
            </a:r>
            <a:r>
              <a:rPr lang="en-GB" sz="1600" dirty="0">
                <a:solidFill>
                  <a:schemeClr val="tx1"/>
                </a:solidFill>
              </a:rPr>
              <a:t>,  3,        , 4,        , 5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4,  3</a:t>
            </a:r>
            <a:r>
              <a:rPr lang="en-GB" sz="1600" baseline="30000" dirty="0">
                <a:solidFill>
                  <a:schemeClr val="tx1"/>
                </a:solidFill>
              </a:rPr>
              <a:t>3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4</a:t>
            </a:r>
            <a:r>
              <a:rPr lang="en-GB" sz="1600" dirty="0">
                <a:solidFill>
                  <a:schemeClr val="tx1"/>
                </a:solidFill>
              </a:rPr>
              <a:t>,  3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2</a:t>
            </a:r>
            <a:r>
              <a:rPr lang="en-GB" sz="1600" dirty="0">
                <a:solidFill>
                  <a:schemeClr val="tx1"/>
                </a:solidFill>
              </a:rPr>
              <a:t>,        , 3,        , 2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2</a:t>
            </a:r>
            <a:r>
              <a:rPr lang="en-GB" sz="1600" dirty="0">
                <a:solidFill>
                  <a:schemeClr val="tx1"/>
                </a:solidFill>
              </a:rPr>
              <a:t>    </a:t>
            </a:r>
          </a:p>
          <a:p>
            <a:pPr marL="66675">
              <a:spcAft>
                <a:spcPts val="600"/>
              </a:spcAft>
            </a:pPr>
            <a:r>
              <a:rPr lang="en-GB" sz="1600" baseline="30000" dirty="0">
                <a:solidFill>
                  <a:schemeClr val="tx1"/>
                </a:solidFill>
              </a:rPr>
              <a:t>8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10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baseline="30000" dirty="0">
                <a:solidFill>
                  <a:schemeClr val="tx1"/>
                </a:solidFill>
              </a:rPr>
              <a:t>9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10</a:t>
            </a:r>
            <a:r>
              <a:rPr lang="en-GB" sz="1600" dirty="0">
                <a:solidFill>
                  <a:schemeClr val="tx1"/>
                </a:solidFill>
              </a:rPr>
              <a:t>,          ,        , 1</a:t>
            </a:r>
            <a:r>
              <a:rPr lang="en-GB" sz="1600" baseline="30000" dirty="0">
                <a:solidFill>
                  <a:schemeClr val="tx1"/>
                </a:solidFill>
              </a:rPr>
              <a:t>2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10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      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Write all the fraction facts for tenths of 60.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10</a:t>
            </a:r>
            <a:r>
              <a:rPr lang="en-GB" sz="1600" dirty="0">
                <a:solidFill>
                  <a:schemeClr val="tx1"/>
                </a:solidFill>
              </a:rPr>
              <a:t> of 60 =			</a:t>
            </a:r>
            <a:r>
              <a:rPr lang="en-GB" sz="1600" baseline="30000" dirty="0">
                <a:solidFill>
                  <a:schemeClr val="tx1"/>
                </a:solidFill>
              </a:rPr>
              <a:t>2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10</a:t>
            </a:r>
            <a:r>
              <a:rPr lang="en-GB" sz="1600" dirty="0">
                <a:solidFill>
                  <a:schemeClr val="tx1"/>
                </a:solidFill>
              </a:rPr>
              <a:t> of 60 = 		etc. to </a:t>
            </a:r>
            <a:r>
              <a:rPr lang="en-GB" sz="1600" baseline="30000" dirty="0">
                <a:solidFill>
                  <a:schemeClr val="tx1"/>
                </a:solidFill>
              </a:rPr>
              <a:t>10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10</a:t>
            </a:r>
          </a:p>
          <a:p>
            <a:pPr marL="66675">
              <a:spcAft>
                <a:spcPts val="600"/>
              </a:spcAft>
            </a:pPr>
            <a:endParaRPr lang="en-GB" sz="10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Use this bar diagram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							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to help find answers</a:t>
            </a:r>
          </a:p>
          <a:p>
            <a:pPr marL="466725" indent="-400050">
              <a:spcAft>
                <a:spcPts val="600"/>
              </a:spcAft>
              <a:buAutoNum type="romanLcParenBoth"/>
            </a:pP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8</a:t>
            </a:r>
            <a:r>
              <a:rPr lang="en-GB" sz="1600" dirty="0">
                <a:solidFill>
                  <a:schemeClr val="tx1"/>
                </a:solidFill>
              </a:rPr>
              <a:t> of 48 = 		    (ii) </a:t>
            </a:r>
            <a:r>
              <a:rPr lang="en-GB" sz="1600" baseline="30000" dirty="0">
                <a:solidFill>
                  <a:schemeClr val="tx1"/>
                </a:solidFill>
              </a:rPr>
              <a:t>3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8</a:t>
            </a:r>
            <a:r>
              <a:rPr lang="en-GB" sz="1600" dirty="0">
                <a:solidFill>
                  <a:schemeClr val="tx1"/>
                </a:solidFill>
              </a:rPr>
              <a:t> of 48 =		     (iii) </a:t>
            </a:r>
            <a:r>
              <a:rPr lang="en-GB" sz="1600" baseline="30000" dirty="0">
                <a:solidFill>
                  <a:schemeClr val="tx1"/>
                </a:solidFill>
              </a:rPr>
              <a:t>7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8</a:t>
            </a:r>
            <a:r>
              <a:rPr lang="en-GB" sz="1600" dirty="0">
                <a:solidFill>
                  <a:schemeClr val="tx1"/>
                </a:solidFill>
              </a:rPr>
              <a:t> of 48 = 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Is 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10</a:t>
            </a:r>
            <a:r>
              <a:rPr lang="en-GB" sz="1600" dirty="0">
                <a:solidFill>
                  <a:schemeClr val="tx1"/>
                </a:solidFill>
              </a:rPr>
              <a:t> of 50 the same as 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baseline="-25000" dirty="0">
                <a:solidFill>
                  <a:schemeClr val="tx1"/>
                </a:solidFill>
              </a:rPr>
              <a:t>5</a:t>
            </a:r>
            <a:r>
              <a:rPr lang="en-GB" sz="1600" dirty="0">
                <a:solidFill>
                  <a:schemeClr val="tx1"/>
                </a:solidFill>
              </a:rPr>
              <a:t> of 100?</a:t>
            </a:r>
          </a:p>
          <a:p>
            <a:pPr marL="66675" algn="ctr"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CFDA457-D286-42A0-8188-8D9B67E32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6979821"/>
              </p:ext>
            </p:extLst>
          </p:nvPr>
        </p:nvGraphicFramePr>
        <p:xfrm>
          <a:off x="1636231" y="4128330"/>
          <a:ext cx="3534450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357">
                  <a:extLst>
                    <a:ext uri="{9D8B030D-6E8A-4147-A177-3AD203B41FA5}">
                      <a16:colId xmlns="" xmlns:a16="http://schemas.microsoft.com/office/drawing/2014/main" val="4154171692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1967720923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1853559578"/>
                    </a:ext>
                  </a:extLst>
                </a:gridCol>
                <a:gridCol w="443154">
                  <a:extLst>
                    <a:ext uri="{9D8B030D-6E8A-4147-A177-3AD203B41FA5}">
                      <a16:colId xmlns="" xmlns:a16="http://schemas.microsoft.com/office/drawing/2014/main" val="3471085074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1141072190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3902319851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3258396742"/>
                    </a:ext>
                  </a:extLst>
                </a:gridCol>
                <a:gridCol w="443154">
                  <a:extLst>
                    <a:ext uri="{9D8B030D-6E8A-4147-A177-3AD203B41FA5}">
                      <a16:colId xmlns="" xmlns:a16="http://schemas.microsoft.com/office/drawing/2014/main" val="103413146"/>
                    </a:ext>
                  </a:extLst>
                </a:gridCol>
              </a:tblGrid>
              <a:tr h="22186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9174538"/>
                  </a:ext>
                </a:extLst>
              </a:tr>
              <a:tr h="214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58624955"/>
                  </a:ext>
                </a:extLst>
              </a:tr>
            </a:tbl>
          </a:graphicData>
        </a:graphic>
      </p:graphicFrame>
      <p:sp>
        <p:nvSpPr>
          <p:cNvPr id="11" name="Rounded Rectangle 5">
            <a:extLst>
              <a:ext uri="{FF2B5EF4-FFF2-40B4-BE49-F238E27FC236}">
                <a16:creationId xmlns="" xmlns:a16="http://schemas.microsoft.com/office/drawing/2014/main" id="{24B6B0BB-9D24-4CA5-8956-AC473F462B64}"/>
              </a:ext>
            </a:extLst>
          </p:cNvPr>
          <p:cNvSpPr/>
          <p:nvPr/>
        </p:nvSpPr>
        <p:spPr>
          <a:xfrm>
            <a:off x="3036249" y="1628585"/>
            <a:ext cx="251460" cy="251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Rounded Rectangle 5">
            <a:extLst>
              <a:ext uri="{FF2B5EF4-FFF2-40B4-BE49-F238E27FC236}">
                <a16:creationId xmlns="" xmlns:a16="http://schemas.microsoft.com/office/drawing/2014/main" id="{F5A5BFAD-1740-418D-8AFD-C03D6B62812D}"/>
              </a:ext>
            </a:extLst>
          </p:cNvPr>
          <p:cNvSpPr/>
          <p:nvPr/>
        </p:nvSpPr>
        <p:spPr>
          <a:xfrm>
            <a:off x="3651735" y="1632138"/>
            <a:ext cx="251460" cy="251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" name="Rounded Rectangle 5">
            <a:extLst>
              <a:ext uri="{FF2B5EF4-FFF2-40B4-BE49-F238E27FC236}">
                <a16:creationId xmlns="" xmlns:a16="http://schemas.microsoft.com/office/drawing/2014/main" id="{E665C45F-1C80-479E-9492-FE740CB0AB8B}"/>
              </a:ext>
            </a:extLst>
          </p:cNvPr>
          <p:cNvSpPr/>
          <p:nvPr/>
        </p:nvSpPr>
        <p:spPr>
          <a:xfrm>
            <a:off x="2784789" y="1977058"/>
            <a:ext cx="251460" cy="251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" name="Rounded Rectangle 5">
            <a:extLst>
              <a:ext uri="{FF2B5EF4-FFF2-40B4-BE49-F238E27FC236}">
                <a16:creationId xmlns="" xmlns:a16="http://schemas.microsoft.com/office/drawing/2014/main" id="{F5F9A9BF-6040-4B56-9EA5-3E59EF581347}"/>
              </a:ext>
            </a:extLst>
          </p:cNvPr>
          <p:cNvSpPr/>
          <p:nvPr/>
        </p:nvSpPr>
        <p:spPr>
          <a:xfrm>
            <a:off x="3387989" y="1977807"/>
            <a:ext cx="251460" cy="251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5" name="Rounded Rectangle 5">
            <a:extLst>
              <a:ext uri="{FF2B5EF4-FFF2-40B4-BE49-F238E27FC236}">
                <a16:creationId xmlns="" xmlns:a16="http://schemas.microsoft.com/office/drawing/2014/main" id="{17C5682D-C60C-4178-8F69-03DF672A88C5}"/>
              </a:ext>
            </a:extLst>
          </p:cNvPr>
          <p:cNvSpPr/>
          <p:nvPr/>
        </p:nvSpPr>
        <p:spPr>
          <a:xfrm>
            <a:off x="2450558" y="2300532"/>
            <a:ext cx="251460" cy="251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6" name="Rounded Rectangle 5">
            <a:extLst>
              <a:ext uri="{FF2B5EF4-FFF2-40B4-BE49-F238E27FC236}">
                <a16:creationId xmlns="" xmlns:a16="http://schemas.microsoft.com/office/drawing/2014/main" id="{73BFC8D8-2267-44D6-AFF1-4FDD0CFABE7E}"/>
              </a:ext>
            </a:extLst>
          </p:cNvPr>
          <p:cNvSpPr/>
          <p:nvPr/>
        </p:nvSpPr>
        <p:spPr>
          <a:xfrm>
            <a:off x="2942446" y="2302116"/>
            <a:ext cx="251460" cy="251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6260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5C486FE-0542-4482-AD40-87B16F714A61}"/>
              </a:ext>
            </a:extLst>
          </p:cNvPr>
          <p:cNvSpPr/>
          <p:nvPr/>
        </p:nvSpPr>
        <p:spPr>
          <a:xfrm>
            <a:off x="116681" y="131568"/>
            <a:ext cx="8910638" cy="58632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6675" algn="ctr"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</a:rPr>
              <a:t>Problem solving and reasoning questions </a:t>
            </a:r>
            <a:r>
              <a:rPr lang="en-GB" sz="2000" b="1" dirty="0">
                <a:solidFill>
                  <a:srgbClr val="00B050"/>
                </a:solidFill>
              </a:rPr>
              <a:t>answers</a:t>
            </a:r>
          </a:p>
          <a:p>
            <a:pPr marL="66675">
              <a:spcAft>
                <a:spcPts val="600"/>
              </a:spcAft>
            </a:pP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A14F2E7-1270-8543-B031-56241CF3BBD3}"/>
              </a:ext>
            </a:extLst>
          </p:cNvPr>
          <p:cNvSpPr/>
          <p:nvPr/>
        </p:nvSpPr>
        <p:spPr>
          <a:xfrm>
            <a:off x="4654943" y="511721"/>
            <a:ext cx="414377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Use this bar diagram</a:t>
            </a:r>
          </a:p>
          <a:p>
            <a:pPr marL="66675">
              <a:spcAft>
                <a:spcPts val="600"/>
              </a:spcAft>
            </a:pPr>
            <a:endParaRPr lang="en-GB" dirty="0"/>
          </a:p>
          <a:p>
            <a:pPr marL="66675">
              <a:spcAft>
                <a:spcPts val="600"/>
              </a:spcAft>
            </a:pPr>
            <a:r>
              <a:rPr lang="en-GB" dirty="0"/>
              <a:t>							</a:t>
            </a:r>
          </a:p>
          <a:p>
            <a:pPr marL="66675">
              <a:spcAft>
                <a:spcPts val="600"/>
              </a:spcAft>
            </a:pPr>
            <a:r>
              <a:rPr lang="en-GB" dirty="0"/>
              <a:t>to help find answers</a:t>
            </a:r>
          </a:p>
          <a:p>
            <a:pPr marL="466725" indent="-400050">
              <a:spcAft>
                <a:spcPts val="600"/>
              </a:spcAft>
              <a:buAutoNum type="romanLcParenBoth"/>
            </a:pP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8</a:t>
            </a:r>
            <a:r>
              <a:rPr lang="en-GB" dirty="0"/>
              <a:t> of 48 = </a:t>
            </a:r>
            <a:r>
              <a:rPr lang="en-GB" dirty="0">
                <a:solidFill>
                  <a:srgbClr val="00B050"/>
                </a:solidFill>
              </a:rPr>
              <a:t>6</a:t>
            </a:r>
            <a:r>
              <a:rPr lang="en-GB" dirty="0"/>
              <a:t>	    </a:t>
            </a:r>
          </a:p>
          <a:p>
            <a:pPr marL="466725" indent="-400050">
              <a:spcAft>
                <a:spcPts val="600"/>
              </a:spcAft>
              <a:buAutoNum type="romanLcParenBoth"/>
            </a:pPr>
            <a:r>
              <a:rPr lang="en-GB" dirty="0"/>
              <a:t>(ii) </a:t>
            </a:r>
            <a:r>
              <a:rPr lang="en-GB" baseline="30000" dirty="0"/>
              <a:t>3</a:t>
            </a:r>
            <a:r>
              <a:rPr lang="en-GB" dirty="0"/>
              <a:t>/</a:t>
            </a:r>
            <a:r>
              <a:rPr lang="en-GB" baseline="-25000" dirty="0"/>
              <a:t>8</a:t>
            </a:r>
            <a:r>
              <a:rPr lang="en-GB" dirty="0"/>
              <a:t> of 48 = </a:t>
            </a:r>
            <a:r>
              <a:rPr lang="en-GB" dirty="0">
                <a:solidFill>
                  <a:srgbClr val="00B050"/>
                </a:solidFill>
              </a:rPr>
              <a:t>18</a:t>
            </a:r>
            <a:r>
              <a:rPr lang="en-GB" dirty="0"/>
              <a:t>	    </a:t>
            </a:r>
          </a:p>
          <a:p>
            <a:pPr marL="466725" indent="-400050">
              <a:spcAft>
                <a:spcPts val="600"/>
              </a:spcAft>
              <a:buAutoNum type="romanLcParenBoth"/>
            </a:pPr>
            <a:r>
              <a:rPr lang="en-GB" dirty="0"/>
              <a:t> (iii) </a:t>
            </a:r>
            <a:r>
              <a:rPr lang="en-GB" baseline="30000" dirty="0"/>
              <a:t>7</a:t>
            </a:r>
            <a:r>
              <a:rPr lang="en-GB" dirty="0"/>
              <a:t>/</a:t>
            </a:r>
            <a:r>
              <a:rPr lang="en-GB" baseline="-25000" dirty="0"/>
              <a:t>8</a:t>
            </a:r>
            <a:r>
              <a:rPr lang="en-GB" dirty="0"/>
              <a:t> of 48 = </a:t>
            </a:r>
            <a:r>
              <a:rPr lang="en-GB" dirty="0">
                <a:solidFill>
                  <a:srgbClr val="00B050"/>
                </a:solidFill>
              </a:rPr>
              <a:t>42</a:t>
            </a:r>
          </a:p>
          <a:p>
            <a:pPr marL="66675">
              <a:spcAft>
                <a:spcPts val="600"/>
              </a:spcAft>
            </a:pPr>
            <a:endParaRPr lang="en-GB" dirty="0"/>
          </a:p>
          <a:p>
            <a:pPr marL="66675">
              <a:spcAft>
                <a:spcPts val="600"/>
              </a:spcAft>
            </a:pPr>
            <a:r>
              <a:rPr lang="en-GB" dirty="0"/>
              <a:t>Is </a:t>
            </a: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10</a:t>
            </a:r>
            <a:r>
              <a:rPr lang="en-GB" dirty="0"/>
              <a:t> of 50 the same as </a:t>
            </a: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5</a:t>
            </a:r>
            <a:r>
              <a:rPr lang="en-GB" dirty="0"/>
              <a:t> of 100? 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No, since  </a:t>
            </a:r>
            <a:r>
              <a:rPr lang="en-GB" baseline="30000" dirty="0">
                <a:solidFill>
                  <a:srgbClr val="00B050"/>
                </a:solidFill>
              </a:rPr>
              <a:t>1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10</a:t>
            </a:r>
            <a:r>
              <a:rPr lang="en-GB" dirty="0">
                <a:solidFill>
                  <a:srgbClr val="00B050"/>
                </a:solidFill>
              </a:rPr>
              <a:t> of 50  = 50 ÷ 10 = 5 and </a:t>
            </a:r>
            <a:r>
              <a:rPr lang="en-GB" baseline="30000" dirty="0">
                <a:solidFill>
                  <a:srgbClr val="00B050"/>
                </a:solidFill>
              </a:rPr>
              <a:t>1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5</a:t>
            </a:r>
            <a:r>
              <a:rPr lang="en-GB" dirty="0">
                <a:solidFill>
                  <a:srgbClr val="00B050"/>
                </a:solidFill>
              </a:rPr>
              <a:t> of 100 = 100 ÷ 5 = 20.</a:t>
            </a:r>
          </a:p>
          <a:p>
            <a:pPr marL="66675">
              <a:spcAft>
                <a:spcPts val="600"/>
              </a:spcAft>
            </a:pPr>
            <a:endParaRPr lang="en-GB" dirty="0"/>
          </a:p>
          <a:p>
            <a:pPr marL="66675" algn="ctr">
              <a:spcAft>
                <a:spcPts val="600"/>
              </a:spcAft>
            </a:pPr>
            <a:r>
              <a:rPr lang="en-GB" b="1" dirty="0"/>
              <a:t> 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CFDA457-D286-42A0-8188-8D9B67E322B0}"/>
              </a:ext>
            </a:extLst>
          </p:cNvPr>
          <p:cNvGraphicFramePr>
            <a:graphicFrameLocks noGrp="1"/>
          </p:cNvGraphicFramePr>
          <p:nvPr/>
        </p:nvGraphicFramePr>
        <p:xfrm>
          <a:off x="4905408" y="943722"/>
          <a:ext cx="3534450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357">
                  <a:extLst>
                    <a:ext uri="{9D8B030D-6E8A-4147-A177-3AD203B41FA5}">
                      <a16:colId xmlns="" xmlns:a16="http://schemas.microsoft.com/office/drawing/2014/main" val="4154171692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1967720923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1853559578"/>
                    </a:ext>
                  </a:extLst>
                </a:gridCol>
                <a:gridCol w="443154">
                  <a:extLst>
                    <a:ext uri="{9D8B030D-6E8A-4147-A177-3AD203B41FA5}">
                      <a16:colId xmlns="" xmlns:a16="http://schemas.microsoft.com/office/drawing/2014/main" val="3471085074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1141072190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3902319851"/>
                    </a:ext>
                  </a:extLst>
                </a:gridCol>
                <a:gridCol w="441357">
                  <a:extLst>
                    <a:ext uri="{9D8B030D-6E8A-4147-A177-3AD203B41FA5}">
                      <a16:colId xmlns="" xmlns:a16="http://schemas.microsoft.com/office/drawing/2014/main" val="3258396742"/>
                    </a:ext>
                  </a:extLst>
                </a:gridCol>
                <a:gridCol w="443154">
                  <a:extLst>
                    <a:ext uri="{9D8B030D-6E8A-4147-A177-3AD203B41FA5}">
                      <a16:colId xmlns="" xmlns:a16="http://schemas.microsoft.com/office/drawing/2014/main" val="103413146"/>
                    </a:ext>
                  </a:extLst>
                </a:gridCol>
              </a:tblGrid>
              <a:tr h="22186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9174538"/>
                  </a:ext>
                </a:extLst>
              </a:tr>
              <a:tr h="214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</a:rPr>
                        <a:t>6 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5862495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58A7149-D1CA-1A4E-A561-2E4CB14F4B26}"/>
              </a:ext>
            </a:extLst>
          </p:cNvPr>
          <p:cNvSpPr/>
          <p:nvPr/>
        </p:nvSpPr>
        <p:spPr>
          <a:xfrm>
            <a:off x="114298" y="511721"/>
            <a:ext cx="431204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Bea counts in quarters starting at one quarter.  She says five numbers then stops.  What number should she say next? </a:t>
            </a:r>
            <a:r>
              <a:rPr lang="en-GB" dirty="0">
                <a:solidFill>
                  <a:srgbClr val="00B050"/>
                </a:solidFill>
              </a:rPr>
              <a:t>1</a:t>
            </a:r>
            <a:r>
              <a:rPr lang="en-GB" baseline="30000" dirty="0">
                <a:solidFill>
                  <a:srgbClr val="00B050"/>
                </a:solidFill>
              </a:rPr>
              <a:t>1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2</a:t>
            </a:r>
            <a:r>
              <a:rPr lang="en-GB" dirty="0">
                <a:solidFill>
                  <a:srgbClr val="00B050"/>
                </a:solidFill>
              </a:rPr>
              <a:t>  (or 1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4</a:t>
            </a:r>
            <a:r>
              <a:rPr lang="en-GB" dirty="0">
                <a:solidFill>
                  <a:srgbClr val="00B050"/>
                </a:solidFill>
              </a:rPr>
              <a:t>)</a:t>
            </a:r>
          </a:p>
          <a:p>
            <a:r>
              <a:rPr lang="en-GB" dirty="0">
                <a:solidFill>
                  <a:srgbClr val="00B050"/>
                </a:solidFill>
              </a:rPr>
              <a:t>Check on a number line divided into quarters, also useful for next question if children are struggling.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/>
              <a:t>Fill in the missing fractions:</a:t>
            </a:r>
            <a:br>
              <a:rPr lang="en-GB" dirty="0"/>
            </a:br>
            <a:r>
              <a:rPr lang="en-GB" dirty="0"/>
              <a:t>1</a:t>
            </a: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2</a:t>
            </a:r>
            <a:r>
              <a:rPr lang="en-GB" dirty="0"/>
              <a:t>,  2,  2</a:t>
            </a: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2</a:t>
            </a:r>
            <a:r>
              <a:rPr lang="en-GB" dirty="0"/>
              <a:t>,  3,  </a:t>
            </a:r>
            <a:r>
              <a:rPr lang="en-GB" dirty="0">
                <a:solidFill>
                  <a:srgbClr val="00B050"/>
                </a:solidFill>
              </a:rPr>
              <a:t>3</a:t>
            </a:r>
            <a:r>
              <a:rPr lang="en-GB" baseline="30000" dirty="0">
                <a:solidFill>
                  <a:srgbClr val="00B050"/>
                </a:solidFill>
              </a:rPr>
              <a:t>1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2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, 4,  </a:t>
            </a:r>
            <a:r>
              <a:rPr lang="en-GB" dirty="0">
                <a:solidFill>
                  <a:srgbClr val="00B050"/>
                </a:solidFill>
              </a:rPr>
              <a:t>4</a:t>
            </a:r>
            <a:r>
              <a:rPr lang="en-GB" baseline="30000" dirty="0">
                <a:solidFill>
                  <a:srgbClr val="00B050"/>
                </a:solidFill>
              </a:rPr>
              <a:t>1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2</a:t>
            </a:r>
            <a:r>
              <a:rPr lang="en-GB" dirty="0"/>
              <a:t> , 5</a:t>
            </a:r>
          </a:p>
          <a:p>
            <a:r>
              <a:rPr lang="en-GB" dirty="0"/>
              <a:t>4,  3</a:t>
            </a:r>
            <a:r>
              <a:rPr lang="en-GB" baseline="30000" dirty="0"/>
              <a:t>3</a:t>
            </a:r>
            <a:r>
              <a:rPr lang="en-GB" dirty="0"/>
              <a:t>/</a:t>
            </a:r>
            <a:r>
              <a:rPr lang="en-GB" baseline="-25000" dirty="0"/>
              <a:t>4</a:t>
            </a:r>
            <a:r>
              <a:rPr lang="en-GB" dirty="0"/>
              <a:t>,  3</a:t>
            </a: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2</a:t>
            </a:r>
            <a:r>
              <a:rPr lang="en-GB" dirty="0"/>
              <a:t>,  </a:t>
            </a:r>
            <a:r>
              <a:rPr lang="en-GB" dirty="0">
                <a:solidFill>
                  <a:srgbClr val="00B050"/>
                </a:solidFill>
              </a:rPr>
              <a:t>3</a:t>
            </a:r>
            <a:r>
              <a:rPr lang="en-GB" baseline="30000" dirty="0">
                <a:solidFill>
                  <a:srgbClr val="00B050"/>
                </a:solidFill>
              </a:rPr>
              <a:t>1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4</a:t>
            </a:r>
            <a:r>
              <a:rPr lang="en-GB" dirty="0"/>
              <a:t> , 3, </a:t>
            </a:r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baseline="30000" dirty="0">
                <a:solidFill>
                  <a:srgbClr val="00B050"/>
                </a:solidFill>
              </a:rPr>
              <a:t>3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4</a:t>
            </a:r>
            <a:r>
              <a:rPr lang="en-GB" dirty="0"/>
              <a:t>, 2</a:t>
            </a:r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2</a:t>
            </a:r>
            <a:r>
              <a:rPr lang="en-GB" dirty="0"/>
              <a:t>    </a:t>
            </a:r>
          </a:p>
          <a:p>
            <a:r>
              <a:rPr lang="en-GB" baseline="30000" dirty="0"/>
              <a:t>8</a:t>
            </a:r>
            <a:r>
              <a:rPr lang="en-GB" dirty="0"/>
              <a:t>/</a:t>
            </a:r>
            <a:r>
              <a:rPr lang="en-GB" baseline="-25000" dirty="0"/>
              <a:t>10, </a:t>
            </a:r>
            <a:r>
              <a:rPr lang="en-GB" baseline="30000" dirty="0"/>
              <a:t>9</a:t>
            </a:r>
            <a:r>
              <a:rPr lang="en-GB" dirty="0"/>
              <a:t>/</a:t>
            </a:r>
            <a:r>
              <a:rPr lang="en-GB" baseline="-25000" dirty="0"/>
              <a:t>10,  </a:t>
            </a:r>
            <a:r>
              <a:rPr lang="en-GB" dirty="0">
                <a:solidFill>
                  <a:srgbClr val="00B050"/>
                </a:solidFill>
              </a:rPr>
              <a:t>1</a:t>
            </a:r>
            <a:r>
              <a:rPr lang="en-GB" baseline="-25000" dirty="0">
                <a:solidFill>
                  <a:srgbClr val="00B050"/>
                </a:solidFill>
              </a:rPr>
              <a:t> , </a:t>
            </a:r>
            <a:r>
              <a:rPr lang="en-GB" dirty="0">
                <a:solidFill>
                  <a:srgbClr val="00B050"/>
                </a:solidFill>
              </a:rPr>
              <a:t>1</a:t>
            </a:r>
            <a:r>
              <a:rPr lang="en-GB" baseline="30000" dirty="0">
                <a:solidFill>
                  <a:srgbClr val="00B050"/>
                </a:solidFill>
              </a:rPr>
              <a:t>1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10  </a:t>
            </a:r>
            <a:r>
              <a:rPr lang="en-GB" baseline="-25000" dirty="0"/>
              <a:t>, </a:t>
            </a:r>
            <a:r>
              <a:rPr lang="en-GB" dirty="0"/>
              <a:t>1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baseline="-25000" dirty="0"/>
              <a:t>10</a:t>
            </a:r>
          </a:p>
          <a:p>
            <a:endParaRPr lang="en-GB" baseline="-25000" dirty="0"/>
          </a:p>
          <a:p>
            <a:r>
              <a:rPr lang="en-GB" dirty="0"/>
              <a:t>Write all the fraction facts for tenths of 60.</a:t>
            </a:r>
          </a:p>
          <a:p>
            <a:r>
              <a:rPr lang="en-GB" baseline="30000" dirty="0"/>
              <a:t>1</a:t>
            </a:r>
            <a:r>
              <a:rPr lang="en-GB" dirty="0"/>
              <a:t>/</a:t>
            </a:r>
            <a:r>
              <a:rPr lang="en-GB" baseline="-25000" dirty="0"/>
              <a:t>10</a:t>
            </a:r>
            <a:r>
              <a:rPr lang="en-GB" dirty="0"/>
              <a:t> of 60 =	 </a:t>
            </a:r>
            <a:r>
              <a:rPr lang="en-GB" dirty="0">
                <a:solidFill>
                  <a:srgbClr val="00B050"/>
                </a:solidFill>
              </a:rPr>
              <a:t>6</a:t>
            </a:r>
          </a:p>
          <a:p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baseline="-25000" dirty="0"/>
              <a:t>10</a:t>
            </a:r>
            <a:r>
              <a:rPr lang="en-GB" dirty="0"/>
              <a:t> of 60 = </a:t>
            </a:r>
            <a:r>
              <a:rPr lang="en-GB" dirty="0">
                <a:solidFill>
                  <a:srgbClr val="00B050"/>
                </a:solidFill>
              </a:rPr>
              <a:t>12</a:t>
            </a:r>
          </a:p>
          <a:p>
            <a:r>
              <a:rPr lang="en-GB" dirty="0">
                <a:solidFill>
                  <a:srgbClr val="00B050"/>
                </a:solidFill>
              </a:rPr>
              <a:t>etc. (18, 24, 30, 36, 42, 48, 54) to </a:t>
            </a:r>
            <a:r>
              <a:rPr lang="en-GB" baseline="30000" dirty="0">
                <a:solidFill>
                  <a:srgbClr val="00B050"/>
                </a:solidFill>
              </a:rPr>
              <a:t>10</a:t>
            </a:r>
            <a:r>
              <a:rPr lang="en-GB" dirty="0">
                <a:solidFill>
                  <a:srgbClr val="00B050"/>
                </a:solidFill>
              </a:rPr>
              <a:t>/</a:t>
            </a:r>
            <a:r>
              <a:rPr lang="en-GB" baseline="-25000" dirty="0">
                <a:solidFill>
                  <a:srgbClr val="00B050"/>
                </a:solidFill>
              </a:rPr>
              <a:t>10 </a:t>
            </a:r>
            <a:r>
              <a:rPr lang="en-GB" dirty="0">
                <a:solidFill>
                  <a:srgbClr val="00B050"/>
                </a:solidFill>
              </a:rPr>
              <a:t>= 60</a:t>
            </a:r>
            <a:r>
              <a:rPr lang="en-GB" baseline="-25000" dirty="0">
                <a:solidFill>
                  <a:srgbClr val="00B050"/>
                </a:solidFill>
              </a:rPr>
              <a:t>     </a:t>
            </a:r>
            <a:r>
              <a:rPr lang="en-GB" dirty="0">
                <a:solidFill>
                  <a:srgbClr val="00B050"/>
                </a:solidFill>
              </a:rPr>
              <a:t>Do children make the connection to 6x table facts?</a:t>
            </a:r>
          </a:p>
          <a:p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097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2549</TotalTime>
  <Words>481</Words>
  <Application>Microsoft Office PowerPoint</Application>
  <PresentationFormat>On-screen Show (4:3)</PresentationFormat>
  <Paragraphs>118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Lisa</cp:lastModifiedBy>
  <cp:revision>218</cp:revision>
  <dcterms:created xsi:type="dcterms:W3CDTF">2018-09-13T11:08:58Z</dcterms:created>
  <dcterms:modified xsi:type="dcterms:W3CDTF">2021-01-09T15:23:44Z</dcterms:modified>
</cp:coreProperties>
</file>