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3" r:id="rId2"/>
    <p:sldId id="300" r:id="rId3"/>
    <p:sldId id="309" r:id="rId4"/>
    <p:sldId id="308" r:id="rId5"/>
    <p:sldId id="301" r:id="rId6"/>
    <p:sldId id="310" r:id="rId7"/>
    <p:sldId id="321" r:id="rId8"/>
    <p:sldId id="30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4E79"/>
    <a:srgbClr val="BDD7EE"/>
    <a:srgbClr val="E6E6E6"/>
    <a:srgbClr val="FFE699"/>
    <a:srgbClr val="F2F2F2"/>
    <a:srgbClr val="FFF2CC"/>
    <a:srgbClr val="EA7600"/>
    <a:srgbClr val="253746"/>
    <a:srgbClr val="9AF67A"/>
    <a:srgbClr val="85F4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2109" autoAdjust="0"/>
  </p:normalViewPr>
  <p:slideViewPr>
    <p:cSldViewPr snapToGrid="0">
      <p:cViewPr varScale="1">
        <p:scale>
          <a:sx n="73" d="100"/>
          <a:sy n="7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9575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4455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4455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4455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4592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would be a great day to use the problem-solving investigation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Foodie Fractions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as the group activity, which you can find on the next slides and in this unit’s IN-DEPTH INVESTIGATION box on Hamilton’s website.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Alternatively, 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 on our website.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 Finding fractions of 24 using visual support.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ARE:  Finding fractions of 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GD:  Finding fractions of 24 and 36.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4455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9519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download differentiated PRACTICE WORKSHEETS from Hamilton’s website in this unit’s PROCEDURAL FLUENCY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 Finding unit and non-unit fractions of amounts.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ARE:  Finding unit and non-unit fractions of amounts.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GD:  Finding unit and non-unit fractions of amounts and Challenge.</a:t>
            </a: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4703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E64E45A-1747-4407-8F43-AB953435F383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chemeClr val="accent2"/>
              </a:buClr>
            </a:pPr>
            <a:r>
              <a:rPr lang="en-GB" sz="2400" b="1" smtClean="0">
                <a:solidFill>
                  <a:schemeClr val="accent1"/>
                </a:solidFill>
                <a:latin typeface="Comic Sans MS" pitchFamily="66" charset="0"/>
              </a:rPr>
              <a:t>13.01.21</a:t>
            </a:r>
            <a:endParaRPr lang="en-GB" sz="24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400" b="1" dirty="0" smtClean="0">
                <a:solidFill>
                  <a:schemeClr val="accent1"/>
                </a:solidFill>
                <a:latin typeface="Comic Sans MS" pitchFamily="66" charset="0"/>
              </a:rPr>
              <a:t>LO: To find </a:t>
            </a:r>
            <a:r>
              <a:rPr lang="en-GB" sz="2400" b="1" dirty="0">
                <a:solidFill>
                  <a:schemeClr val="accent1"/>
                </a:solidFill>
                <a:latin typeface="Comic Sans MS" pitchFamily="66" charset="0"/>
              </a:rPr>
              <a:t>unit and non-unit fractions of </a:t>
            </a:r>
            <a:r>
              <a:rPr lang="en-GB" sz="2400" b="1" dirty="0" smtClean="0">
                <a:solidFill>
                  <a:schemeClr val="accent1"/>
                </a:solidFill>
                <a:latin typeface="Comic Sans MS" pitchFamily="66" charset="0"/>
              </a:rPr>
              <a:t>amounts</a:t>
            </a:r>
            <a:endParaRPr lang="en-GB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86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492236" y="1666992"/>
            <a:ext cx="3318968" cy="3262714"/>
            <a:chOff x="1876487" y="1091804"/>
            <a:chExt cx="3318968" cy="32627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487" y="1091804"/>
              <a:ext cx="3318968" cy="326271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2101850" y="1397000"/>
              <a:ext cx="2788805" cy="2755900"/>
              <a:chOff x="2101850" y="1397000"/>
              <a:chExt cx="2788805" cy="27559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101850" y="2777835"/>
                <a:ext cx="2788805" cy="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535971" y="1397000"/>
                <a:ext cx="8459" cy="27559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2552700" y="1861340"/>
                <a:ext cx="1854577" cy="193596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477265" y="1854413"/>
                <a:ext cx="2083579" cy="184684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573881" y="582157"/>
            <a:ext cx="3901532" cy="2366462"/>
            <a:chOff x="573881" y="627596"/>
            <a:chExt cx="3901532" cy="2366462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19909F73-228A-40A2-9958-946201FF1872}"/>
                </a:ext>
              </a:extLst>
            </p:cNvPr>
            <p:cNvGrpSpPr/>
            <p:nvPr/>
          </p:nvGrpSpPr>
          <p:grpSpPr>
            <a:xfrm>
              <a:off x="573881" y="627596"/>
              <a:ext cx="3901532" cy="2366462"/>
              <a:chOff x="8241918" y="4171075"/>
              <a:chExt cx="3444013" cy="1841592"/>
            </a:xfrm>
          </p:grpSpPr>
          <p:sp>
            <p:nvSpPr>
              <p:cNvPr id="35" name="Cloud Callout 18">
                <a:extLst>
                  <a:ext uri="{FF2B5EF4-FFF2-40B4-BE49-F238E27FC236}">
                    <a16:creationId xmlns="" xmlns:a16="http://schemas.microsoft.com/office/drawing/2014/main" id="{57D21287-B374-4875-A03C-D2E796A5C03C}"/>
                  </a:ext>
                </a:extLst>
              </p:cNvPr>
              <p:cNvSpPr/>
              <p:nvPr/>
            </p:nvSpPr>
            <p:spPr>
              <a:xfrm>
                <a:off x="8241918" y="4171075"/>
                <a:ext cx="3444013" cy="1841592"/>
              </a:xfrm>
              <a:prstGeom prst="cloudCallout">
                <a:avLst>
                  <a:gd name="adj1" fmla="val 61795"/>
                  <a:gd name="adj2" fmla="val 5259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2000" b="1" dirty="0">
                    <a:solidFill>
                      <a:srgbClr val="253746"/>
                    </a:solidFill>
                  </a:rPr>
                  <a:t>The chef shares toppings equally.</a:t>
                </a:r>
              </a:p>
              <a:p>
                <a:pPr lvl="0" algn="ctr"/>
                <a:r>
                  <a:rPr lang="en-GB" sz="2000" b="1" dirty="0">
                    <a:solidFill>
                      <a:srgbClr val="253746"/>
                    </a:solidFill>
                  </a:rPr>
                  <a:t>If there are 16 pieces of salami         how many should go on each slice?</a:t>
                </a: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="" xmlns:a16="http://schemas.microsoft.com/office/drawing/2014/main" id="{4EFFB749-BC1F-45C4-9A59-E5FF37D01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9308" t="7868" r="20201" b="6886"/>
              <a:stretch/>
            </p:blipFill>
            <p:spPr>
              <a:xfrm>
                <a:off x="11060091" y="4406923"/>
                <a:ext cx="307921" cy="519866"/>
              </a:xfrm>
              <a:prstGeom prst="rect">
                <a:avLst/>
              </a:prstGeom>
            </p:spPr>
          </p:pic>
        </p:grpSp>
        <p:sp>
          <p:nvSpPr>
            <p:cNvPr id="33" name="Freeform 32"/>
            <p:cNvSpPr/>
            <p:nvPr/>
          </p:nvSpPr>
          <p:spPr>
            <a:xfrm>
              <a:off x="2524647" y="1767011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8" name="Down Arrow 37"/>
          <p:cNvSpPr/>
          <p:nvPr/>
        </p:nvSpPr>
        <p:spPr>
          <a:xfrm>
            <a:off x="5662445" y="395506"/>
            <a:ext cx="3148759" cy="1359866"/>
          </a:xfrm>
          <a:prstGeom prst="downArrow">
            <a:avLst>
              <a:gd name="adj1" fmla="val 71120"/>
              <a:gd name="adj2" fmla="val 44641"/>
            </a:avLst>
          </a:prstGeom>
          <a:solidFill>
            <a:schemeClr val="accent5">
              <a:lumMod val="40000"/>
              <a:lumOff val="60000"/>
            </a:schemeClr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This pizza has been cut into 8 equal slices.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59791" y="3371403"/>
            <a:ext cx="4099635" cy="839724"/>
          </a:xfrm>
          <a:prstGeom prst="wedgeEllipseCallout">
            <a:avLst>
              <a:gd name="adj1" fmla="val 42470"/>
              <a:gd name="adj2" fmla="val -5165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Each slice would have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8 </a:t>
            </a:r>
            <a:r>
              <a:rPr lang="en-GB" sz="2000" b="1" dirty="0">
                <a:solidFill>
                  <a:srgbClr val="253746"/>
                </a:solidFill>
              </a:rPr>
              <a:t> of the salami.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0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761686" y="4646555"/>
            <a:ext cx="4099635" cy="839724"/>
          </a:xfrm>
          <a:prstGeom prst="wedgeEllipseCallout">
            <a:avLst>
              <a:gd name="adj1" fmla="val 565"/>
              <a:gd name="adj2" fmla="val -6815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find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8 </a:t>
            </a:r>
            <a:r>
              <a:rPr lang="en-GB" sz="2000" b="1" dirty="0">
                <a:solidFill>
                  <a:srgbClr val="FF0000"/>
                </a:solidFill>
              </a:rPr>
              <a:t>of 16 </a:t>
            </a:r>
            <a:r>
              <a:rPr lang="en-GB" sz="2000" b="1" dirty="0">
                <a:solidFill>
                  <a:srgbClr val="253746"/>
                </a:solidFill>
              </a:rPr>
              <a:t>by </a:t>
            </a:r>
            <a:r>
              <a:rPr lang="en-GB" sz="2000" b="1" dirty="0">
                <a:solidFill>
                  <a:srgbClr val="FF0000"/>
                </a:solidFill>
              </a:rPr>
              <a:t>dividing 16 by 8.</a:t>
            </a:r>
          </a:p>
        </p:txBody>
      </p:sp>
      <p:sp>
        <p:nvSpPr>
          <p:cNvPr id="41" name="TextBox 40"/>
          <p:cNvSpPr txBox="1"/>
          <p:nvPr/>
        </p:nvSpPr>
        <p:spPr>
          <a:xfrm flipH="1">
            <a:off x="4639361" y="5330108"/>
            <a:ext cx="14424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16 ÷ 8 = ?  </a:t>
            </a:r>
          </a:p>
        </p:txBody>
      </p:sp>
      <p:sp>
        <p:nvSpPr>
          <p:cNvPr id="42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168449" y="5186501"/>
            <a:ext cx="2860371" cy="687324"/>
          </a:xfrm>
          <a:prstGeom prst="wedgeEllipseCallout">
            <a:avLst>
              <a:gd name="adj1" fmla="val -46964"/>
              <a:gd name="adj2" fmla="val -517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pieces for each slice!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545584" y="2232315"/>
            <a:ext cx="398662" cy="696954"/>
            <a:chOff x="6545584" y="2070954"/>
            <a:chExt cx="398662" cy="696954"/>
          </a:xfrm>
        </p:grpSpPr>
        <p:sp>
          <p:nvSpPr>
            <p:cNvPr id="43" name="Freeform 42"/>
            <p:cNvSpPr/>
            <p:nvPr/>
          </p:nvSpPr>
          <p:spPr>
            <a:xfrm>
              <a:off x="6667156" y="2070954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545584" y="2418526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225123" y="2296459"/>
            <a:ext cx="325315" cy="657254"/>
            <a:chOff x="6674970" y="2379176"/>
            <a:chExt cx="325315" cy="657254"/>
          </a:xfrm>
        </p:grpSpPr>
        <p:sp>
          <p:nvSpPr>
            <p:cNvPr id="47" name="Freeform 46"/>
            <p:cNvSpPr/>
            <p:nvPr/>
          </p:nvSpPr>
          <p:spPr>
            <a:xfrm>
              <a:off x="6674970" y="2687048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723195" y="2379176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650224" y="2621884"/>
            <a:ext cx="511347" cy="643148"/>
            <a:chOff x="6432899" y="2070954"/>
            <a:chExt cx="511347" cy="643148"/>
          </a:xfrm>
        </p:grpSpPr>
        <p:sp>
          <p:nvSpPr>
            <p:cNvPr id="50" name="Freeform 49"/>
            <p:cNvSpPr/>
            <p:nvPr/>
          </p:nvSpPr>
          <p:spPr>
            <a:xfrm>
              <a:off x="6667156" y="2070954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432899" y="2364720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60089" y="3391837"/>
            <a:ext cx="640696" cy="665068"/>
            <a:chOff x="6181978" y="2102840"/>
            <a:chExt cx="640696" cy="665068"/>
          </a:xfrm>
        </p:grpSpPr>
        <p:sp>
          <p:nvSpPr>
            <p:cNvPr id="53" name="Freeform 52"/>
            <p:cNvSpPr/>
            <p:nvPr/>
          </p:nvSpPr>
          <p:spPr>
            <a:xfrm>
              <a:off x="6181978" y="2102840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545584" y="2418526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276467" y="3743636"/>
            <a:ext cx="398662" cy="696954"/>
            <a:chOff x="6545584" y="2070954"/>
            <a:chExt cx="398662" cy="696954"/>
          </a:xfrm>
        </p:grpSpPr>
        <p:sp>
          <p:nvSpPr>
            <p:cNvPr id="56" name="Freeform 55"/>
            <p:cNvSpPr/>
            <p:nvPr/>
          </p:nvSpPr>
          <p:spPr>
            <a:xfrm>
              <a:off x="6667156" y="2070954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545584" y="2418526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41758" y="3708428"/>
            <a:ext cx="398662" cy="696954"/>
            <a:chOff x="6545584" y="2070954"/>
            <a:chExt cx="398662" cy="696954"/>
          </a:xfrm>
        </p:grpSpPr>
        <p:sp>
          <p:nvSpPr>
            <p:cNvPr id="59" name="Freeform 58"/>
            <p:cNvSpPr/>
            <p:nvPr/>
          </p:nvSpPr>
          <p:spPr>
            <a:xfrm>
              <a:off x="6667156" y="2070954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545584" y="2418526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93014" y="3404508"/>
            <a:ext cx="526076" cy="653302"/>
            <a:chOff x="6545584" y="2114606"/>
            <a:chExt cx="526076" cy="653302"/>
          </a:xfrm>
        </p:grpSpPr>
        <p:sp>
          <p:nvSpPr>
            <p:cNvPr id="62" name="Freeform 61"/>
            <p:cNvSpPr/>
            <p:nvPr/>
          </p:nvSpPr>
          <p:spPr>
            <a:xfrm>
              <a:off x="6794570" y="2114606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545584" y="2418526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69717" y="2863241"/>
            <a:ext cx="614412" cy="439854"/>
            <a:chOff x="6583073" y="2272403"/>
            <a:chExt cx="614412" cy="439854"/>
          </a:xfrm>
        </p:grpSpPr>
        <p:sp>
          <p:nvSpPr>
            <p:cNvPr id="65" name="Freeform 64"/>
            <p:cNvSpPr/>
            <p:nvPr/>
          </p:nvSpPr>
          <p:spPr>
            <a:xfrm>
              <a:off x="6583073" y="2272403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920395" y="2362875"/>
              <a:ext cx="277090" cy="349382"/>
            </a:xfrm>
            <a:custGeom>
              <a:avLst/>
              <a:gdLst>
                <a:gd name="connsiteX0" fmla="*/ 2471 w 698796"/>
                <a:gd name="connsiteY0" fmla="*/ 44567 h 349382"/>
                <a:gd name="connsiteX1" fmla="*/ 681344 w 698796"/>
                <a:gd name="connsiteY1" fmla="*/ 349367 h 349382"/>
                <a:gd name="connsiteX2" fmla="*/ 459671 w 698796"/>
                <a:gd name="connsiteY2" fmla="*/ 30713 h 349382"/>
                <a:gd name="connsiteX3" fmla="*/ 2471 w 698796"/>
                <a:gd name="connsiteY3" fmla="*/ 44567 h 3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96" h="349382">
                  <a:moveTo>
                    <a:pt x="2471" y="44567"/>
                  </a:moveTo>
                  <a:cubicBezTo>
                    <a:pt x="39417" y="97676"/>
                    <a:pt x="605144" y="351676"/>
                    <a:pt x="681344" y="349367"/>
                  </a:cubicBezTo>
                  <a:cubicBezTo>
                    <a:pt x="757544" y="347058"/>
                    <a:pt x="565889" y="76895"/>
                    <a:pt x="459671" y="30713"/>
                  </a:cubicBezTo>
                  <a:cubicBezTo>
                    <a:pt x="353453" y="-15469"/>
                    <a:pt x="-34475" y="-8542"/>
                    <a:pt x="2471" y="44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953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4680000" y="1620000"/>
            <a:ext cx="1620000" cy="39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 2</a:t>
            </a:r>
          </a:p>
          <a:p>
            <a:pPr>
              <a:lnSpc>
                <a:spcPct val="150000"/>
              </a:lnSpc>
            </a:pPr>
            <a:r>
              <a:rPr lang="en-GB" sz="2000" b="1" baseline="30000" dirty="0"/>
              <a:t>2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 4</a:t>
            </a:r>
          </a:p>
          <a:p>
            <a:pPr>
              <a:lnSpc>
                <a:spcPct val="150000"/>
              </a:lnSpc>
            </a:pPr>
            <a:r>
              <a:rPr lang="en-GB" sz="2000" b="1" baseline="30000" dirty="0"/>
              <a:t>3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</a:t>
            </a:r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</p:txBody>
      </p:sp>
      <p:sp>
        <p:nvSpPr>
          <p:cNvPr id="42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824753" y="1326130"/>
            <a:ext cx="3531706" cy="1488788"/>
          </a:xfrm>
          <a:prstGeom prst="wedgeEllipseCallout">
            <a:avLst>
              <a:gd name="adj1" fmla="val -67681"/>
              <a:gd name="adj2" fmla="val -5531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make a list of fraction facts for eighths of 16...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91845" y="2605995"/>
            <a:ext cx="2552790" cy="1847583"/>
            <a:chOff x="4155872" y="970980"/>
            <a:chExt cx="2552790" cy="1847583"/>
          </a:xfrm>
        </p:grpSpPr>
        <p:sp>
          <p:nvSpPr>
            <p:cNvPr id="39" name="Speech Bubble: Rectangle with Corners Rounded 10">
              <a:extLst>
                <a:ext uri="{FF2B5EF4-FFF2-40B4-BE49-F238E27FC236}">
                  <a16:creationId xmlns=""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155872" y="970980"/>
              <a:ext cx="2241096" cy="1847583"/>
            </a:xfrm>
            <a:prstGeom prst="wedgeEllipseCallout">
              <a:avLst>
                <a:gd name="adj1" fmla="val -4362"/>
                <a:gd name="adj2" fmla="val -41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Continue the list on your whiteboards.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273" y="1520167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67"/>
          <p:cNvSpPr txBox="1"/>
          <p:nvPr/>
        </p:nvSpPr>
        <p:spPr>
          <a:xfrm flipH="1">
            <a:off x="4680000" y="1620000"/>
            <a:ext cx="1620000" cy="39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 2</a:t>
            </a:r>
          </a:p>
          <a:p>
            <a:pPr>
              <a:lnSpc>
                <a:spcPct val="150000"/>
              </a:lnSpc>
            </a:pPr>
            <a:r>
              <a:rPr lang="en-GB" sz="2000" b="1" baseline="30000" dirty="0"/>
              <a:t>2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 4</a:t>
            </a:r>
          </a:p>
          <a:p>
            <a:pPr>
              <a:lnSpc>
                <a:spcPct val="150000"/>
              </a:lnSpc>
            </a:pPr>
            <a:r>
              <a:rPr lang="en-GB" sz="2000" b="1" baseline="30000" dirty="0"/>
              <a:t>3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 6</a:t>
            </a:r>
          </a:p>
          <a:p>
            <a:pPr>
              <a:lnSpc>
                <a:spcPct val="150000"/>
              </a:lnSpc>
            </a:pPr>
            <a:r>
              <a:rPr lang="en-GB" sz="2000" b="1" baseline="30000" dirty="0"/>
              <a:t>4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 8</a:t>
            </a:r>
          </a:p>
          <a:p>
            <a:pPr>
              <a:lnSpc>
                <a:spcPct val="150000"/>
              </a:lnSpc>
            </a:pPr>
            <a:r>
              <a:rPr lang="en-GB" sz="2000" b="1" baseline="30000" dirty="0"/>
              <a:t>5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 10</a:t>
            </a:r>
          </a:p>
          <a:p>
            <a:pPr>
              <a:lnSpc>
                <a:spcPct val="150000"/>
              </a:lnSpc>
            </a:pPr>
            <a:r>
              <a:rPr lang="en-GB" sz="2000" b="1" baseline="30000" dirty="0"/>
              <a:t>6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 12</a:t>
            </a:r>
          </a:p>
          <a:p>
            <a:pPr>
              <a:lnSpc>
                <a:spcPct val="150000"/>
              </a:lnSpc>
            </a:pPr>
            <a:r>
              <a:rPr lang="en-GB" sz="2000" b="1" baseline="30000" dirty="0"/>
              <a:t>7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 14</a:t>
            </a:r>
          </a:p>
          <a:p>
            <a:pPr>
              <a:lnSpc>
                <a:spcPct val="150000"/>
              </a:lnSpc>
            </a:pPr>
            <a:r>
              <a:rPr lang="en-GB" sz="2000" b="1" baseline="30000" dirty="0"/>
              <a:t>8</a:t>
            </a:r>
            <a:r>
              <a:rPr lang="en-GB" sz="2000" b="1" dirty="0"/>
              <a:t>/</a:t>
            </a:r>
            <a:r>
              <a:rPr lang="en-GB" sz="2000" b="1" baseline="-25000" dirty="0"/>
              <a:t>8 </a:t>
            </a:r>
            <a:r>
              <a:rPr lang="en-GB" sz="2000" b="1" dirty="0"/>
              <a:t>of 16 = 16</a:t>
            </a:r>
          </a:p>
          <a:p>
            <a:endParaRPr lang="en-GB" sz="2000" b="1" dirty="0"/>
          </a:p>
        </p:txBody>
      </p:sp>
      <p:sp>
        <p:nvSpPr>
          <p:cNvPr id="69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567054" y="1801283"/>
            <a:ext cx="2129338" cy="617569"/>
          </a:xfrm>
          <a:prstGeom prst="wedgeEllipseCallout">
            <a:avLst>
              <a:gd name="adj1" fmla="val -48080"/>
              <a:gd name="adj2" fmla="val -6789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check.</a:t>
            </a:r>
          </a:p>
        </p:txBody>
      </p:sp>
      <p:sp>
        <p:nvSpPr>
          <p:cNvPr id="70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567054" y="3676671"/>
            <a:ext cx="2129338" cy="776907"/>
          </a:xfrm>
          <a:prstGeom prst="wedgeEllipseCallout">
            <a:avLst>
              <a:gd name="adj1" fmla="val -48080"/>
              <a:gd name="adj2" fmla="val -6789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Who got all those?</a:t>
            </a:r>
          </a:p>
        </p:txBody>
      </p:sp>
      <p:pic>
        <p:nvPicPr>
          <p:cNvPr id="16" name="Picture 3" descr="N:\Documents\Website\Wagtail Website\User Manuel for HT\Smiley-face.png">
            <a:extLst>
              <a:ext uri="{FF2B5EF4-FFF2-40B4-BE49-F238E27FC236}">
                <a16:creationId xmlns="" xmlns:a16="http://schemas.microsoft.com/office/drawing/2014/main" id="{FFFD0640-68F6-4779-9DED-2F5C4BC84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755" y="3987762"/>
            <a:ext cx="911291" cy="902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95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68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731131"/>
              </p:ext>
            </p:extLst>
          </p:nvPr>
        </p:nvGraphicFramePr>
        <p:xfrm>
          <a:off x="1066800" y="863203"/>
          <a:ext cx="6934200" cy="11611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80589">
                <a:tc gridSpan="8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5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68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6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3725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4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6325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2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0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0981" y="2390776"/>
            <a:ext cx="4392032" cy="1682588"/>
          </a:xfrm>
          <a:prstGeom prst="wedgeEllipseCallout">
            <a:avLst>
              <a:gd name="adj1" fmla="val 49083"/>
              <a:gd name="adj2" fmla="val -5667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also show fractions of 16 using a </a:t>
            </a:r>
            <a:r>
              <a:rPr lang="en-GB" sz="2000" b="1" dirty="0">
                <a:solidFill>
                  <a:srgbClr val="FF0000"/>
                </a:solidFill>
              </a:rPr>
              <a:t>bar model.</a:t>
            </a:r>
            <a:r>
              <a:rPr lang="en-GB" sz="2000" b="1" baseline="30000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253746"/>
                </a:solidFill>
              </a:rPr>
              <a:t>Each small bar represents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8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253746"/>
                </a:solidFill>
              </a:rPr>
              <a:t>of the whole.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03340" y="4543425"/>
            <a:ext cx="4125478" cy="1206338"/>
          </a:xfrm>
          <a:prstGeom prst="wedgeEllipseCallout">
            <a:avLst>
              <a:gd name="adj1" fmla="val 49083"/>
              <a:gd name="adj2" fmla="val -5667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8</a:t>
            </a:r>
            <a:r>
              <a:rPr lang="en-GB" sz="2000" b="1" dirty="0">
                <a:solidFill>
                  <a:srgbClr val="253746"/>
                </a:solidFill>
              </a:rPr>
              <a:t> of 16 will be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3 of the 2s. </a:t>
            </a:r>
            <a:r>
              <a:rPr lang="en-GB" sz="2000" b="1" dirty="0">
                <a:solidFill>
                  <a:srgbClr val="FF0000"/>
                </a:solidFill>
              </a:rPr>
              <a:t>3 × 2 = 6.</a:t>
            </a:r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93419" y="4508419"/>
            <a:ext cx="4125478" cy="1206338"/>
          </a:xfrm>
          <a:prstGeom prst="wedgeEllipseCallout">
            <a:avLst>
              <a:gd name="adj1" fmla="val 49083"/>
              <a:gd name="adj2" fmla="val -5667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baseline="30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8</a:t>
            </a:r>
            <a:r>
              <a:rPr lang="en-GB" sz="2000" b="1" dirty="0">
                <a:solidFill>
                  <a:srgbClr val="253746"/>
                </a:solidFill>
              </a:rPr>
              <a:t> of 16 will be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5 of the 2s. </a:t>
            </a:r>
            <a:r>
              <a:rPr lang="en-GB" sz="2000" b="1" dirty="0">
                <a:solidFill>
                  <a:srgbClr val="FF0000"/>
                </a:solidFill>
              </a:rPr>
              <a:t>5 × 2 = 10.</a:t>
            </a:r>
            <a:endParaRPr lang="en-GB" sz="2000" b="1" dirty="0">
              <a:solidFill>
                <a:srgbClr val="25374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36367" y="2626291"/>
            <a:ext cx="4082530" cy="1206338"/>
            <a:chOff x="4580065" y="2889169"/>
            <a:chExt cx="4125478" cy="1206338"/>
          </a:xfrm>
        </p:grpSpPr>
        <p:sp>
          <p:nvSpPr>
            <p:cNvPr id="21" name="Speech Bubble: Rectangle with Corners Rounded 10">
              <a:extLst>
                <a:ext uri="{FF2B5EF4-FFF2-40B4-BE49-F238E27FC236}">
                  <a16:creationId xmlns=""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0065" y="2889169"/>
              <a:ext cx="4125478" cy="1206338"/>
            </a:xfrm>
            <a:prstGeom prst="wedgeEllipseCallout">
              <a:avLst>
                <a:gd name="adj1" fmla="val -33342"/>
                <a:gd name="adj2" fmla="val -7483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How can we use the bar model to find 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3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8 </a:t>
              </a:r>
              <a:r>
                <a:rPr lang="en-GB" sz="2000" b="1" dirty="0">
                  <a:solidFill>
                    <a:srgbClr val="FF0000"/>
                  </a:solidFill>
                </a:rPr>
                <a:t>of 16 or 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5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8 </a:t>
              </a:r>
              <a:r>
                <a:rPr lang="en-GB" sz="2000" b="1" dirty="0">
                  <a:solidFill>
                    <a:srgbClr val="FF0000"/>
                  </a:solidFill>
                </a:rPr>
                <a:t>of 16? </a:t>
              </a:r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0079" y="3569752"/>
              <a:ext cx="988324" cy="5257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2517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40064" y="453653"/>
            <a:ext cx="2860371" cy="2705496"/>
            <a:chOff x="1876487" y="1091804"/>
            <a:chExt cx="3318968" cy="32627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487" y="1091804"/>
              <a:ext cx="3318968" cy="326271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4" name="Group 13"/>
            <p:cNvGrpSpPr/>
            <p:nvPr/>
          </p:nvGrpSpPr>
          <p:grpSpPr>
            <a:xfrm>
              <a:off x="2101850" y="1392694"/>
              <a:ext cx="2788805" cy="2755900"/>
              <a:chOff x="2101850" y="1392694"/>
              <a:chExt cx="2788805" cy="27559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101850" y="2777835"/>
                <a:ext cx="2788805" cy="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535970" y="1392694"/>
                <a:ext cx="8459" cy="27559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552700" y="1861340"/>
                <a:ext cx="1854577" cy="193596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477265" y="1854413"/>
                <a:ext cx="2083579" cy="184684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9909F73-228A-40A2-9958-946201FF1872}"/>
              </a:ext>
            </a:extLst>
          </p:cNvPr>
          <p:cNvGrpSpPr/>
          <p:nvPr/>
        </p:nvGrpSpPr>
        <p:grpSpPr>
          <a:xfrm>
            <a:off x="230981" y="561648"/>
            <a:ext cx="4630340" cy="1547250"/>
            <a:chOff x="8336860" y="4361065"/>
            <a:chExt cx="3444013" cy="1318526"/>
          </a:xfrm>
        </p:grpSpPr>
        <p:sp>
          <p:nvSpPr>
            <p:cNvPr id="23" name="Cloud Callout 18">
              <a:extLst>
                <a:ext uri="{FF2B5EF4-FFF2-40B4-BE49-F238E27FC236}">
                  <a16:creationId xmlns="" xmlns:a16="http://schemas.microsoft.com/office/drawing/2014/main" id="{57D21287-B374-4875-A03C-D2E796A5C03C}"/>
                </a:ext>
              </a:extLst>
            </p:cNvPr>
            <p:cNvSpPr/>
            <p:nvPr/>
          </p:nvSpPr>
          <p:spPr>
            <a:xfrm>
              <a:off x="8336860" y="4361065"/>
              <a:ext cx="3444013" cy="1318526"/>
            </a:xfrm>
            <a:prstGeom prst="cloudCallout">
              <a:avLst>
                <a:gd name="adj1" fmla="val 61795"/>
                <a:gd name="adj2" fmla="val 5259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2000" b="1" dirty="0">
                  <a:solidFill>
                    <a:srgbClr val="253746"/>
                  </a:solidFill>
                </a:rPr>
                <a:t>If there are 24 pieces of tomato how many should go on each slice?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4EFFB749-BC1F-45C4-9A59-E5FF37D01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1060090" y="4812849"/>
              <a:ext cx="307921" cy="519866"/>
            </a:xfrm>
            <a:prstGeom prst="rect">
              <a:avLst/>
            </a:prstGeom>
          </p:spPr>
        </p:pic>
      </p:grpSp>
      <p:sp>
        <p:nvSpPr>
          <p:cNvPr id="26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07221" y="3404065"/>
            <a:ext cx="4099635" cy="839724"/>
          </a:xfrm>
          <a:prstGeom prst="wedgeEllipseCallout">
            <a:avLst>
              <a:gd name="adj1" fmla="val 565"/>
              <a:gd name="adj2" fmla="val -6815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find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8 </a:t>
            </a:r>
            <a:r>
              <a:rPr lang="en-GB" sz="2000" b="1" dirty="0">
                <a:solidFill>
                  <a:srgbClr val="FF0000"/>
                </a:solidFill>
              </a:rPr>
              <a:t>of 24 </a:t>
            </a:r>
            <a:r>
              <a:rPr lang="en-GB" sz="2000" b="1" dirty="0">
                <a:solidFill>
                  <a:srgbClr val="253746"/>
                </a:solidFill>
              </a:rPr>
              <a:t>by </a:t>
            </a:r>
            <a:r>
              <a:rPr lang="en-GB" sz="2000" b="1" dirty="0">
                <a:solidFill>
                  <a:srgbClr val="FF0000"/>
                </a:solidFill>
              </a:rPr>
              <a:t>dividing 24 by 8.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4669117" y="3623872"/>
            <a:ext cx="14424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24 ÷ 8 = ?  </a:t>
            </a:r>
          </a:p>
        </p:txBody>
      </p:sp>
      <p:sp>
        <p:nvSpPr>
          <p:cNvPr id="28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606397" y="4243789"/>
            <a:ext cx="2860371" cy="766361"/>
          </a:xfrm>
          <a:prstGeom prst="wedgeEllipseCallout">
            <a:avLst>
              <a:gd name="adj1" fmla="val -46964"/>
              <a:gd name="adj2" fmla="val -517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 pieces on each slice!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0212705"/>
              </p:ext>
            </p:extLst>
          </p:nvPr>
        </p:nvGraphicFramePr>
        <p:xfrm>
          <a:off x="1066800" y="863203"/>
          <a:ext cx="6934200" cy="11611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80589">
                <a:tc gridSpan="8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5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68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6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3725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4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6325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2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0000" y="147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3387" y="2362200"/>
            <a:ext cx="4125478" cy="1206338"/>
          </a:xfrm>
          <a:prstGeom prst="wedgeEllipseCallout">
            <a:avLst>
              <a:gd name="adj1" fmla="val 49083"/>
              <a:gd name="adj2" fmla="val -5667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show that on a bar model.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80065" y="2889169"/>
            <a:ext cx="4125478" cy="1206338"/>
            <a:chOff x="4580065" y="2889169"/>
            <a:chExt cx="4125478" cy="1206338"/>
          </a:xfrm>
        </p:grpSpPr>
        <p:sp>
          <p:nvSpPr>
            <p:cNvPr id="21" name="Speech Bubble: Rectangle with Corners Rounded 10">
              <a:extLst>
                <a:ext uri="{FF2B5EF4-FFF2-40B4-BE49-F238E27FC236}">
                  <a16:creationId xmlns=""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0065" y="2889169"/>
              <a:ext cx="4125478" cy="1206338"/>
            </a:xfrm>
            <a:prstGeom prst="wedgeEllipseCallout">
              <a:avLst>
                <a:gd name="adj1" fmla="val -33342"/>
                <a:gd name="adj2" fmla="val -7483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Use the bar model to find 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3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8 </a:t>
              </a:r>
              <a:r>
                <a:rPr lang="en-GB" sz="2000" b="1" dirty="0">
                  <a:solidFill>
                    <a:srgbClr val="FF0000"/>
                  </a:solidFill>
                </a:rPr>
                <a:t>of 24 and 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5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8 </a:t>
              </a:r>
              <a:r>
                <a:rPr lang="en-GB" sz="2000" b="1" dirty="0">
                  <a:solidFill>
                    <a:srgbClr val="FF0000"/>
                  </a:solidFill>
                </a:rPr>
                <a:t>of 24. </a:t>
              </a:r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813" y="325684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Speech Bubble: Rectangle with Corners Rounded 10">
            <a:extLst>
              <a:ext uri="{FF2B5EF4-FFF2-40B4-BE49-F238E27FC236}">
                <a16:creationId xmlns=""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47247" y="4543425"/>
            <a:ext cx="4125478" cy="1206338"/>
          </a:xfrm>
          <a:prstGeom prst="wedgeEllipseCallout">
            <a:avLst>
              <a:gd name="adj1" fmla="val 49083"/>
              <a:gd name="adj2" fmla="val -5667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That’s easier than drawing a pizza!</a:t>
            </a:r>
          </a:p>
        </p:txBody>
      </p:sp>
    </p:spTree>
    <p:extLst>
      <p:ext uri="{BB962C8B-B14F-4D97-AF65-F5344CB8AC3E}">
        <p14:creationId xmlns="" xmlns:p14="http://schemas.microsoft.com/office/powerpoint/2010/main" val="41023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98077" y="169084"/>
            <a:ext cx="3437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Investigation: </a:t>
            </a:r>
            <a:r>
              <a:rPr lang="en-GB" sz="2000" b="1" i="1" dirty="0">
                <a:solidFill>
                  <a:srgbClr val="5B9BD5">
                    <a:lumMod val="75000"/>
                  </a:srgbClr>
                </a:solidFill>
              </a:rPr>
              <a:t>Child 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E2B0AA-EF5D-084F-879E-0D3BCD3012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7584" y="169084"/>
            <a:ext cx="5394404" cy="471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6BC9B7-27A4-1946-B480-4A202AF087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12" y="4619648"/>
            <a:ext cx="8333017" cy="129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8905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8</a:t>
            </a:fld>
            <a:endParaRPr lang="en-GB" dirty="0">
              <a:solidFill>
                <a:srgbClr val="EA7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DB74CF-5289-47BF-A0A0-E7ACEFCA4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09635" y="253135"/>
            <a:ext cx="4574237" cy="567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147CF6-9C96-46EC-BC8E-9EE2778226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5924732"/>
            <a:ext cx="5964926" cy="1155769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305926" y="4546430"/>
            <a:ext cx="1713640" cy="1139460"/>
            <a:chOff x="1834709" y="4015907"/>
            <a:chExt cx="1606379" cy="935174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70831" y="4345600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7312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2567</TotalTime>
  <Words>488</Words>
  <Application>Microsoft Office PowerPoint</Application>
  <PresentationFormat>On-screen Show (4:3)</PresentationFormat>
  <Paragraphs>93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Lisa</cp:lastModifiedBy>
  <cp:revision>222</cp:revision>
  <dcterms:created xsi:type="dcterms:W3CDTF">2018-09-13T11:08:58Z</dcterms:created>
  <dcterms:modified xsi:type="dcterms:W3CDTF">2021-01-11T11:22:40Z</dcterms:modified>
</cp:coreProperties>
</file>