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2"/>
  </p:handoutMasterIdLst>
  <p:sldIdLst>
    <p:sldId id="261" r:id="rId2"/>
    <p:sldId id="258" r:id="rId3"/>
    <p:sldId id="263" r:id="rId4"/>
    <p:sldId id="266" r:id="rId5"/>
    <p:sldId id="268" r:id="rId6"/>
    <p:sldId id="264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embeddedFontLst>
    <p:embeddedFont>
      <p:font typeface="Sassoon Infant Md" panose="02000603050000020003" charset="0"/>
      <p:regular r:id="rId13"/>
    </p:embeddedFon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Preplay" panose="020005030000000200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3F"/>
    <a:srgbClr val="F4432F"/>
    <a:srgbClr val="049BB4"/>
    <a:srgbClr val="ABE160"/>
    <a:srgbClr val="B7EDFD"/>
    <a:srgbClr val="D6E3F1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F556A3-3F26-4156-A1D4-AB55EB432056}" type="datetimeFigureOut">
              <a:rPr lang="en-GB"/>
              <a:pPr>
                <a:defRPr/>
              </a:pPr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8F2347-0AE4-4C42-B585-0D01D66A5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1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368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42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37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1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31218794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168229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 | Year 3 | Rainforests | The Amazon | Lesson 5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Rainforests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Topic</a:t>
            </a:r>
            <a:endParaRPr lang="en-GB" altLang="en-US" dirty="0"/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1639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compare the Amazon Rainforest and Sherwood Forest.</a:t>
            </a:r>
          </a:p>
        </p:txBody>
      </p:sp>
      <p:sp>
        <p:nvSpPr>
          <p:cNvPr id="1639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tell you some similarities between the Amazon Rainforest and     Sherwood Forest.</a:t>
            </a:r>
          </a:p>
          <a:p>
            <a:pPr eaLnBrk="1" hangingPunct="1"/>
            <a:r>
              <a:rPr lang="en-GB" altLang="en-US"/>
              <a:t>I can tell you some differences between the Amazon Rainforest and    Sherwood Forest.</a:t>
            </a:r>
          </a:p>
        </p:txBody>
      </p:sp>
      <p:pic>
        <p:nvPicPr>
          <p:cNvPr id="16392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compare the Amazon Rainforest and Sherwood Forest.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tell you some similarities between the Amazon Rainforest and     Sherwood Forest.</a:t>
            </a:r>
          </a:p>
          <a:p>
            <a:pPr eaLnBrk="1" hangingPunct="1"/>
            <a:r>
              <a:rPr lang="en-GB" altLang="en-US"/>
              <a:t>I can tell you some differences between the Amazon Rainforest and    Sherwood Forest.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30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/>
              <a:t>Types of Forests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755650" y="133032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four main types of forests around the world: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6327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525" y="5381625"/>
            <a:ext cx="2663825" cy="3619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temperate deciduous forest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632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05463" y="5381625"/>
            <a:ext cx="2782887" cy="3619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temperate coniferous forest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1700213"/>
            <a:ext cx="7632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6750" y="5381625"/>
            <a:ext cx="1366838" cy="3619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boreal forest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3" y="1709738"/>
            <a:ext cx="7632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50025" y="5397500"/>
            <a:ext cx="1843088" cy="36195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tropical rainforest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3588" y="1441450"/>
            <a:ext cx="50165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58763" y="1330325"/>
            <a:ext cx="501650" cy="4821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54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30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/>
              <a:t>Types of Forests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55650" y="1360488"/>
            <a:ext cx="7632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Which kinds of  forest do we find in the UK? Which ones are not found in the UK? </a:t>
            </a:r>
          </a:p>
        </p:txBody>
      </p:sp>
      <p:grpSp>
        <p:nvGrpSpPr>
          <p:cNvPr id="11268" name="Group 18"/>
          <p:cNvGrpSpPr>
            <a:grpSpLocks/>
          </p:cNvGrpSpPr>
          <p:nvPr/>
        </p:nvGrpSpPr>
        <p:grpSpPr bwMode="auto">
          <a:xfrm>
            <a:off x="755650" y="1700213"/>
            <a:ext cx="3819525" cy="2200275"/>
            <a:chOff x="4568804" y="3896139"/>
            <a:chExt cx="3819546" cy="2199862"/>
          </a:xfrm>
        </p:grpSpPr>
        <p:pic>
          <p:nvPicPr>
            <p:cNvPr id="11279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804" y="3896139"/>
              <a:ext cx="3819546" cy="219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1335" y="5624602"/>
              <a:ext cx="2667015" cy="295220"/>
            </a:xfrm>
            <a:prstGeom prst="rect">
              <a:avLst/>
            </a:prstGeom>
            <a:solidFill>
              <a:srgbClr val="049BB4"/>
            </a:solidFill>
            <a:ln>
              <a:solidFill>
                <a:srgbClr val="049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temperate deciduous forest</a:t>
              </a:r>
            </a:p>
          </p:txBody>
        </p:sp>
      </p:grpSp>
      <p:grpSp>
        <p:nvGrpSpPr>
          <p:cNvPr id="11269" name="Group 16"/>
          <p:cNvGrpSpPr>
            <a:grpSpLocks/>
          </p:cNvGrpSpPr>
          <p:nvPr/>
        </p:nvGrpSpPr>
        <p:grpSpPr bwMode="auto">
          <a:xfrm>
            <a:off x="4565650" y="1698625"/>
            <a:ext cx="3817938" cy="2208213"/>
            <a:chOff x="755650" y="1699958"/>
            <a:chExt cx="7632700" cy="4392729"/>
          </a:xfrm>
        </p:grpSpPr>
        <p:pic>
          <p:nvPicPr>
            <p:cNvPr id="11277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1699958"/>
              <a:ext cx="7632700" cy="439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913752" y="5157930"/>
              <a:ext cx="5474598" cy="584222"/>
            </a:xfrm>
            <a:prstGeom prst="rect">
              <a:avLst/>
            </a:prstGeom>
            <a:solidFill>
              <a:srgbClr val="E3DB3F"/>
            </a:solidFill>
            <a:ln>
              <a:solidFill>
                <a:srgbClr val="E3D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temperate coniferous forest</a:t>
              </a:r>
            </a:p>
          </p:txBody>
        </p:sp>
      </p:grpSp>
      <p:grpSp>
        <p:nvGrpSpPr>
          <p:cNvPr id="11270" name="Group 15"/>
          <p:cNvGrpSpPr>
            <a:grpSpLocks/>
          </p:cNvGrpSpPr>
          <p:nvPr/>
        </p:nvGrpSpPr>
        <p:grpSpPr bwMode="auto">
          <a:xfrm>
            <a:off x="765175" y="3895725"/>
            <a:ext cx="3817938" cy="2197100"/>
            <a:chOff x="760824" y="1699590"/>
            <a:chExt cx="7632699" cy="4393097"/>
          </a:xfrm>
        </p:grpSpPr>
        <p:pic>
          <p:nvPicPr>
            <p:cNvPr id="11275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24" y="1699590"/>
              <a:ext cx="7632699" cy="439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89548" y="5162647"/>
              <a:ext cx="2694452" cy="580878"/>
            </a:xfrm>
            <a:prstGeom prst="rect">
              <a:avLst/>
            </a:prstGeom>
            <a:solidFill>
              <a:srgbClr val="F4432F"/>
            </a:solidFill>
            <a:ln>
              <a:solidFill>
                <a:srgbClr val="F443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boreal forest</a:t>
              </a:r>
            </a:p>
          </p:txBody>
        </p:sp>
      </p:grpSp>
      <p:grpSp>
        <p:nvGrpSpPr>
          <p:cNvPr id="11271" name="Group 6"/>
          <p:cNvGrpSpPr>
            <a:grpSpLocks/>
          </p:cNvGrpSpPr>
          <p:nvPr/>
        </p:nvGrpSpPr>
        <p:grpSpPr bwMode="auto">
          <a:xfrm>
            <a:off x="4575175" y="3906838"/>
            <a:ext cx="3816350" cy="2197100"/>
            <a:chOff x="760416" y="1709530"/>
            <a:chExt cx="7632970" cy="4393096"/>
          </a:xfrm>
        </p:grpSpPr>
        <p:pic>
          <p:nvPicPr>
            <p:cNvPr id="11273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16" y="1709530"/>
              <a:ext cx="7632700" cy="43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729306" y="5150365"/>
              <a:ext cx="3664080" cy="609447"/>
            </a:xfrm>
            <a:prstGeom prst="rect">
              <a:avLst/>
            </a:prstGeom>
            <a:solidFill>
              <a:srgbClr val="ABE160"/>
            </a:solidFill>
            <a:ln>
              <a:solidFill>
                <a:srgbClr val="ABE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tropical rainforest</a:t>
              </a:r>
            </a:p>
          </p:txBody>
        </p:sp>
      </p:grpSp>
      <p:pic>
        <p:nvPicPr>
          <p:cNvPr id="11272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The Amazon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2275" y="1489075"/>
            <a:ext cx="4156075" cy="1681163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41800" y="3282950"/>
            <a:ext cx="4146550" cy="81597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1481138"/>
            <a:ext cx="3378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270375" y="1598613"/>
            <a:ext cx="39544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Amazon  is 5,500,000 square kilometres of rainforest, with parts in Brazil, Peru , Colombia , Venezuela, Ecuador, Bolivia, Guyana, Suriname and French Guiana. 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4270375" y="3384550"/>
            <a:ext cx="3954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previously covered a much larger area and was densely populated.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3650" y="1598613"/>
            <a:ext cx="1506538" cy="238125"/>
          </a:xfrm>
          <a:prstGeom prst="rect">
            <a:avLst/>
          </a:prstGeom>
          <a:solidFill>
            <a:srgbClr val="B7EDFD"/>
          </a:solidFill>
          <a:ln>
            <a:solidFill>
              <a:srgbClr val="B7E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57238" y="4202113"/>
            <a:ext cx="3684587" cy="1893887"/>
            <a:chOff x="757284" y="4202611"/>
            <a:chExt cx="3684087" cy="1893390"/>
          </a:xfrm>
        </p:grpSpPr>
        <p:sp>
          <p:nvSpPr>
            <p:cNvPr id="10" name="Rectangle 9"/>
            <p:cNvSpPr/>
            <p:nvPr/>
          </p:nvSpPr>
          <p:spPr>
            <a:xfrm>
              <a:off x="766808" y="4202611"/>
              <a:ext cx="3379328" cy="1890216"/>
            </a:xfrm>
            <a:prstGeom prst="rect">
              <a:avLst/>
            </a:prstGeom>
            <a:solidFill>
              <a:srgbClr val="E3DB3F"/>
            </a:solidFill>
            <a:ln>
              <a:solidFill>
                <a:srgbClr val="E3DB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303" name="Rectangle 11"/>
            <p:cNvSpPr>
              <a:spLocks noChangeArrowheads="1"/>
            </p:cNvSpPr>
            <p:nvPr/>
          </p:nvSpPr>
          <p:spPr bwMode="auto">
            <a:xfrm>
              <a:off x="757284" y="4289935"/>
              <a:ext cx="368408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Home to about 2.5 million insect species, tens of thousands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of plant species, and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over 2,000 species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of birds and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mammals.</a:t>
              </a:r>
            </a:p>
          </p:txBody>
        </p:sp>
        <p:pic>
          <p:nvPicPr>
            <p:cNvPr id="12304" name="Picture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818" y="4481367"/>
              <a:ext cx="1784171" cy="161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241800" y="4203700"/>
            <a:ext cx="4146550" cy="1900238"/>
            <a:chOff x="4241075" y="4203066"/>
            <a:chExt cx="4147276" cy="1901643"/>
          </a:xfrm>
        </p:grpSpPr>
        <p:sp>
          <p:nvSpPr>
            <p:cNvPr id="11" name="Rectangle 10"/>
            <p:cNvSpPr/>
            <p:nvPr/>
          </p:nvSpPr>
          <p:spPr>
            <a:xfrm>
              <a:off x="4241075" y="4203066"/>
              <a:ext cx="4147276" cy="1890522"/>
            </a:xfrm>
            <a:prstGeom prst="rect">
              <a:avLst/>
            </a:prstGeom>
            <a:solidFill>
              <a:srgbClr val="F4432F"/>
            </a:solidFill>
            <a:ln>
              <a:solidFill>
                <a:srgbClr val="F443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0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595" y="4289935"/>
              <a:ext cx="1481557" cy="181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Rectangle 14"/>
            <p:cNvSpPr>
              <a:spLocks noChangeArrowheads="1"/>
            </p:cNvSpPr>
            <p:nvPr/>
          </p:nvSpPr>
          <p:spPr bwMode="auto">
            <a:xfrm>
              <a:off x="4310750" y="4289935"/>
              <a:ext cx="2727849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Around 2 million tourists visit each year.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Watch </a:t>
              </a:r>
              <a:r>
                <a:rPr lang="en-GB" altLang="en-US">
                  <a:solidFill>
                    <a:schemeClr val="bg1"/>
                  </a:solidFill>
                  <a:hlinkClick r:id="rId5"/>
                </a:rPr>
                <a:t>this video </a:t>
              </a:r>
              <a:r>
                <a:rPr lang="en-GB" altLang="en-US">
                  <a:solidFill>
                    <a:schemeClr val="bg1"/>
                  </a:solidFill>
                </a:rPr>
                <a:t>showing scenes and sounds from the Amazon Rainforest.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Sherwood 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9013" y="1489075"/>
            <a:ext cx="4859337" cy="2062163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614738" y="1489075"/>
            <a:ext cx="4773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Sherwood forest is 4.23 square kilometres of forest in Nottinghamshire, UK. It previously covered a much larger area, including some of Derbyshire. Its now designated a Special Area of Conservation and is a Country park run by Nottinghamshire County Council. The River Idle passes through it, before joining the River Trent. Sherwood Forest attracts over 500,000 visitors every year.</a:t>
            </a:r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81138"/>
            <a:ext cx="28590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5650" y="3654425"/>
            <a:ext cx="3346450" cy="243840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Home to the Major Oak, a tree between 800 and 1000 years old and thought to be Robin Hood’s hideout.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hlinkClick r:id="rId3"/>
              </a:rPr>
              <a:t>This video </a:t>
            </a:r>
            <a:r>
              <a:rPr lang="en-GB" dirty="0">
                <a:solidFill>
                  <a:schemeClr val="tx1"/>
                </a:solidFill>
              </a:rPr>
              <a:t>shows you Clumber Park (part of Sherwood Forest) from the air.</a:t>
            </a:r>
          </a:p>
        </p:txBody>
      </p:sp>
      <p:pic>
        <p:nvPicPr>
          <p:cNvPr id="133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100" y="3654425"/>
            <a:ext cx="42862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Comparing Forests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14738" y="1489075"/>
            <a:ext cx="4773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Sherwood forest is 4.23 square kilometres of forest in Nottinghamshire, UK. It previously covered a much larger area, including some of Derbyshire. Its now designated a Special Area of Conservation and is a Country park run by Nottinghamshire County Council. Rive Idle passes through it, before joining the River Trent. Sherwood Forest attracts over 500,000 visitors every year.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436688"/>
            <a:ext cx="3629025" cy="298767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738" y="1601788"/>
            <a:ext cx="1892300" cy="26749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5" y="1601788"/>
            <a:ext cx="1890713" cy="26749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802438" y="1436688"/>
            <a:ext cx="1585912" cy="298767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6700838" y="1436688"/>
            <a:ext cx="1687512" cy="29876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How are Sherwood Forest and the Amazon Rainforest similar?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How are they different?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6275" y="1436688"/>
            <a:ext cx="2214563" cy="298767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613" y="1592263"/>
            <a:ext cx="1892300" cy="2676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347" name="Individual Wor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0075" cy="1595438"/>
          </a:xfrm>
        </p:spPr>
        <p:txBody>
          <a:bodyPr/>
          <a:lstStyle/>
          <a:p>
            <a:pPr eaLnBrk="1" hangingPunct="1"/>
            <a:r>
              <a:rPr lang="en-GB" altLang="en-US"/>
              <a:t>Comparing Forests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614738" y="1489075"/>
            <a:ext cx="4773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</a:rPr>
              <a:t>Sherwood forest is 4.23 square kilometres of forest in Nottinghamshire, UK. It previously covered a much larger area, including some of Derbyshire. Its now designated a Special Area of Conservation and is a Country park run by Nottinghamshire County Council. Rive Idle passes through it, before joining the River Trent. Sherwood Forest attracts over 500,000 visitors every year.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436688"/>
            <a:ext cx="3816350" cy="2620962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"/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238" y="1646238"/>
            <a:ext cx="17938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5" y="1646238"/>
            <a:ext cx="20113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5650" y="1436688"/>
            <a:ext cx="3729038" cy="890587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Look at your work. What things did you notice that the two </a:t>
            </a:r>
            <a:r>
              <a:rPr lang="en-GB" dirty="0" err="1"/>
              <a:t>forrests</a:t>
            </a:r>
            <a:r>
              <a:rPr lang="en-GB"/>
              <a:t> have </a:t>
            </a:r>
            <a:r>
              <a:rPr lang="en-GB" dirty="0"/>
              <a:t>in common?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2403475"/>
            <a:ext cx="3729038" cy="827088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Do you think all forests would have these features?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55650" y="3309938"/>
            <a:ext cx="3729038" cy="747712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to a partner which features you think all forests would have.</a:t>
            </a:r>
          </a:p>
        </p:txBody>
      </p:sp>
      <p:pic>
        <p:nvPicPr>
          <p:cNvPr id="15370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548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Sassoon Infant Md</vt:lpstr>
      <vt:lpstr>Sassoon Infant Rg</vt:lpstr>
      <vt:lpstr>Calibri</vt:lpstr>
      <vt:lpstr>BPreplay</vt:lpstr>
      <vt:lpstr>Office Theme</vt:lpstr>
      <vt:lpstr>Topic</vt:lpstr>
      <vt:lpstr>PowerPoint Presentation</vt:lpstr>
      <vt:lpstr>PowerPoint Presentation</vt:lpstr>
      <vt:lpstr>Types of Forests</vt:lpstr>
      <vt:lpstr>Types of Forests</vt:lpstr>
      <vt:lpstr>The Amazon Rainforest</vt:lpstr>
      <vt:lpstr>Sherwood Forest</vt:lpstr>
      <vt:lpstr>Comparing Forests</vt:lpstr>
      <vt:lpstr>Comparing Forests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Phil Mercer (HPAPP)</cp:lastModifiedBy>
  <cp:revision>80</cp:revision>
  <dcterms:created xsi:type="dcterms:W3CDTF">2014-10-01T16:09:27Z</dcterms:created>
  <dcterms:modified xsi:type="dcterms:W3CDTF">2020-05-19T13:47:37Z</dcterms:modified>
</cp:coreProperties>
</file>