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60" r:id="rId1"/>
  </p:sldMasterIdLst>
  <p:notesMasterIdLst>
    <p:notesMasterId r:id="rId8"/>
  </p:notesMasterIdLst>
  <p:handoutMasterIdLst>
    <p:handoutMasterId r:id="rId9"/>
  </p:handoutMasterIdLst>
  <p:sldIdLst>
    <p:sldId id="263" r:id="rId2"/>
    <p:sldId id="268" r:id="rId3"/>
    <p:sldId id="269" r:id="rId4"/>
    <p:sldId id="270" r:id="rId5"/>
    <p:sldId id="271" r:id="rId6"/>
    <p:sldId id="272" r:id="rId7"/>
  </p:sldIdLst>
  <p:sldSz cx="9144000" cy="6858000" type="screen4x3"/>
  <p:notesSz cx="6858000" cy="9144000"/>
  <p:embeddedFontLst>
    <p:embeddedFont>
      <p:font typeface="Calibri" panose="020F0502020204030204" pitchFamily="34" charset="0"/>
      <p:regular r:id="rId10"/>
      <p:bold r:id="rId11"/>
      <p:italic r:id="rId12"/>
      <p:boldItalic r:id="rId13"/>
    </p:embeddedFont>
    <p:embeddedFont>
      <p:font typeface="Twinkl" panose="020B0604020202020204" charset="0"/>
      <p:regular r:id="rId14"/>
      <p:bold r:id="rId15"/>
    </p:embeddedFont>
    <p:embeddedFont>
      <p:font typeface="Twinkl SemiBold" charset="0"/>
      <p:bold r:id="rId16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  <p15:guide id="4" pos="340" userDrawn="1">
          <p15:clr>
            <a:srgbClr val="A4A3A4"/>
          </p15:clr>
        </p15:guide>
        <p15:guide id="5" orient="horz" pos="3974" userDrawn="1">
          <p15:clr>
            <a:srgbClr val="A4A3A4"/>
          </p15:clr>
        </p15:guide>
        <p15:guide id="6" pos="5420" userDrawn="1">
          <p15:clr>
            <a:srgbClr val="A4A3A4"/>
          </p15:clr>
        </p15:guide>
        <p15:guide id="7" orient="horz" pos="346" userDrawn="1">
          <p15:clr>
            <a:srgbClr val="A4A3A4"/>
          </p15:clr>
        </p15:guide>
        <p15:guide id="8" pos="476" userDrawn="1">
          <p15:clr>
            <a:srgbClr val="A4A3A4"/>
          </p15:clr>
        </p15:guide>
        <p15:guide id="9" orient="horz" pos="482" userDrawn="1">
          <p15:clr>
            <a:srgbClr val="A4A3A4"/>
          </p15:clr>
        </p15:guide>
        <p15:guide id="10" orient="horz" pos="3838" userDrawn="1">
          <p15:clr>
            <a:srgbClr val="A4A3A4"/>
          </p15:clr>
        </p15:guide>
        <p15:guide id="11" pos="5284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CDDFC"/>
    <a:srgbClr val="18A0DB"/>
    <a:srgbClr val="BC0105"/>
    <a:srgbClr val="4DB1E3"/>
    <a:srgbClr val="DE1E5A"/>
    <a:srgbClr val="80C1EB"/>
    <a:srgbClr val="FFFFFF"/>
    <a:srgbClr val="4AA1D9"/>
    <a:srgbClr val="21A6F9"/>
    <a:srgbClr val="1C1C1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109" autoAdjust="0"/>
    <p:restoredTop sz="94660"/>
  </p:normalViewPr>
  <p:slideViewPr>
    <p:cSldViewPr snapToGrid="0" showGuides="1">
      <p:cViewPr varScale="1">
        <p:scale>
          <a:sx n="78" d="100"/>
          <a:sy n="78" d="100"/>
        </p:scale>
        <p:origin x="844" y="60"/>
      </p:cViewPr>
      <p:guideLst>
        <p:guide orient="horz" pos="2160"/>
        <p:guide pos="2880"/>
        <p:guide pos="340"/>
        <p:guide orient="horz" pos="3974"/>
        <p:guide pos="5420"/>
        <p:guide orient="horz" pos="346"/>
        <p:guide pos="476"/>
        <p:guide orient="horz" pos="482"/>
        <p:guide orient="horz" pos="3838"/>
        <p:guide pos="5284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 showGuides="1">
      <p:cViewPr varScale="1">
        <p:scale>
          <a:sx n="77" d="100"/>
          <a:sy n="77" d="100"/>
        </p:scale>
        <p:origin x="2646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font" Target="fonts/font4.fntdata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font" Target="fonts/font3.fntdata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font" Target="fonts/font7.fntdata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2.fntdata"/><Relationship Id="rId5" Type="http://schemas.openxmlformats.org/officeDocument/2006/relationships/slide" Target="slides/slide4.xml"/><Relationship Id="rId15" Type="http://schemas.openxmlformats.org/officeDocument/2006/relationships/font" Target="fonts/font6.fntdata"/><Relationship Id="rId10" Type="http://schemas.openxmlformats.org/officeDocument/2006/relationships/font" Target="fonts/font1.fntdata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handoutMaster" Target="handoutMasters/handoutMaster1.xml"/><Relationship Id="rId14" Type="http://schemas.openxmlformats.org/officeDocument/2006/relationships/font" Target="fonts/font5.fntdata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B34F151-63AC-41CE-96F5-7702E930870C}" type="datetimeFigureOut">
              <a:rPr lang="en-GB" smtClean="0"/>
              <a:t>24/06/2020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676B846-B279-40AC-BFF5-DBC4013370C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4539701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D02C5D1-7818-41B5-ABAD-5E4B38A5388F}" type="datetimeFigureOut">
              <a:rPr lang="en-GB" smtClean="0"/>
              <a:t>24/06/2020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A521341-850D-40E1-BB3D-87946DC9B06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470487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22767" y="6196125"/>
            <a:ext cx="576495" cy="580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70407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with Box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 userDrawn="1"/>
        </p:nvSpPr>
        <p:spPr bwMode="auto">
          <a:xfrm>
            <a:off x="457198" y="438151"/>
            <a:ext cx="8220075" cy="5957887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350" dirty="0">
                <a:latin typeface="Twinkl" pitchFamily="50" charset="0"/>
              </a:rPr>
              <a:t> </a:t>
            </a:r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2497" y="5734211"/>
            <a:ext cx="576495" cy="580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98710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 userDrawn="1"/>
        </p:nvSpPr>
        <p:spPr bwMode="auto">
          <a:xfrm>
            <a:off x="457198" y="438151"/>
            <a:ext cx="8220075" cy="5957887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350" dirty="0">
                <a:latin typeface="Twinkl" pitchFamily="50" charset="0"/>
              </a:rPr>
              <a:t> </a:t>
            </a:r>
          </a:p>
        </p:txBody>
      </p:sp>
      <p:sp>
        <p:nvSpPr>
          <p:cNvPr id="8" name="Title 5"/>
          <p:cNvSpPr>
            <a:spLocks noGrp="1"/>
          </p:cNvSpPr>
          <p:nvPr>
            <p:ph type="title"/>
          </p:nvPr>
        </p:nvSpPr>
        <p:spPr>
          <a:xfrm>
            <a:off x="457198" y="478895"/>
            <a:ext cx="8220075" cy="994306"/>
          </a:xfrm>
        </p:spPr>
        <p:txBody>
          <a:bodyPr>
            <a:noAutofit/>
          </a:bodyPr>
          <a:lstStyle>
            <a:lvl1pPr>
              <a:defRPr>
                <a:latin typeface="Twinkl SemiBold" pitchFamily="2" charset="0"/>
              </a:defRPr>
            </a:lvl1pPr>
          </a:lstStyle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10794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ims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 userDrawn="1"/>
        </p:nvSpPr>
        <p:spPr bwMode="auto">
          <a:xfrm>
            <a:off x="503239" y="2930434"/>
            <a:ext cx="8137524" cy="3414803"/>
          </a:xfrm>
          <a:prstGeom prst="roundRect">
            <a:avLst>
              <a:gd name="adj" fmla="val 6409"/>
            </a:avLst>
          </a:prstGeom>
          <a:solidFill>
            <a:srgbClr val="FFF9E7"/>
          </a:solidFill>
          <a:ln w="25400" cap="rnd">
            <a:solidFill>
              <a:srgbClr val="FEFBD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350" dirty="0">
                <a:latin typeface="Twinkl" pitchFamily="50" charset="0"/>
              </a:rPr>
              <a:t> </a:t>
            </a:r>
          </a:p>
        </p:txBody>
      </p:sp>
      <p:sp>
        <p:nvSpPr>
          <p:cNvPr id="8" name="Rounded Rectangle 7"/>
          <p:cNvSpPr/>
          <p:nvPr userDrawn="1"/>
        </p:nvSpPr>
        <p:spPr bwMode="auto">
          <a:xfrm>
            <a:off x="503239" y="512763"/>
            <a:ext cx="8137524" cy="5832474"/>
          </a:xfrm>
          <a:prstGeom prst="roundRect">
            <a:avLst>
              <a:gd name="adj" fmla="val 6409"/>
            </a:avLst>
          </a:prstGeom>
          <a:solidFill>
            <a:srgbClr val="FFF9E7"/>
          </a:solidFill>
          <a:ln w="25400" cap="rnd">
            <a:solidFill>
              <a:srgbClr val="FEFBD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350" dirty="0">
                <a:latin typeface="Twinkl" pitchFamily="50" charset="0"/>
              </a:rPr>
              <a:t> </a:t>
            </a:r>
          </a:p>
        </p:txBody>
      </p:sp>
      <p:sp>
        <p:nvSpPr>
          <p:cNvPr id="10" name="Title 1"/>
          <p:cNvSpPr txBox="1">
            <a:spLocks/>
          </p:cNvSpPr>
          <p:nvPr userDrawn="1"/>
        </p:nvSpPr>
        <p:spPr>
          <a:xfrm>
            <a:off x="628648" y="734785"/>
            <a:ext cx="7886700" cy="540000"/>
          </a:xfrm>
          <a:prstGeom prst="rect">
            <a:avLst/>
          </a:prstGeom>
        </p:spPr>
        <p:txBody>
          <a:bodyPr lIns="0" tIns="0" rIns="0" bIns="0" anchor="ctr" anchorCtr="1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chemeClr val="tx1"/>
                </a:solidFill>
                <a:latin typeface="Sassoon Infant Md" panose="02000603050000020003" pitchFamily="50" charset="0"/>
                <a:ea typeface="+mj-ea"/>
                <a:cs typeface="+mj-cs"/>
              </a:defRPr>
            </a:lvl1pPr>
          </a:lstStyle>
          <a:p>
            <a:r>
              <a:rPr lang="en-US" sz="3600" dirty="0">
                <a:latin typeface="Twinkl" pitchFamily="50" charset="0"/>
              </a:rPr>
              <a:t>Aim</a:t>
            </a:r>
          </a:p>
        </p:txBody>
      </p:sp>
      <p:sp>
        <p:nvSpPr>
          <p:cNvPr id="11" name="Content Placeholder 15"/>
          <p:cNvSpPr>
            <a:spLocks noGrp="1"/>
          </p:cNvSpPr>
          <p:nvPr>
            <p:ph idx="1"/>
          </p:nvPr>
        </p:nvSpPr>
        <p:spPr>
          <a:xfrm>
            <a:off x="628650" y="1127760"/>
            <a:ext cx="7886700" cy="1409700"/>
          </a:xfrm>
        </p:spPr>
        <p:txBody>
          <a:bodyPr>
            <a:normAutofit fontScale="92500" lnSpcReduction="10000"/>
          </a:bodyPr>
          <a:lstStyle>
            <a:lvl1pPr>
              <a:defRPr>
                <a:latin typeface="Twinkl" pitchFamily="50" charset="0"/>
              </a:defRPr>
            </a:lvl1pPr>
            <a:lvl2pPr>
              <a:defRPr/>
            </a:lvl2pPr>
          </a:lstStyle>
          <a:p>
            <a:r>
              <a:rPr lang="en-GB" dirty="0"/>
              <a:t>Statement 1 Lorem ipsum </a:t>
            </a:r>
            <a:r>
              <a:rPr lang="en-GB" dirty="0" err="1"/>
              <a:t>dolor</a:t>
            </a:r>
            <a:r>
              <a:rPr lang="en-GB" dirty="0"/>
              <a:t> sit </a:t>
            </a:r>
            <a:r>
              <a:rPr lang="en-GB" dirty="0" err="1"/>
              <a:t>amet</a:t>
            </a:r>
            <a:r>
              <a:rPr lang="en-GB" dirty="0"/>
              <a:t>, </a:t>
            </a:r>
            <a:r>
              <a:rPr lang="en-GB" dirty="0" err="1"/>
              <a:t>consectetur</a:t>
            </a:r>
            <a:r>
              <a:rPr lang="en-GB" dirty="0"/>
              <a:t> </a:t>
            </a:r>
            <a:r>
              <a:rPr lang="en-GB" dirty="0" err="1"/>
              <a:t>adipiscing</a:t>
            </a:r>
            <a:r>
              <a:rPr lang="en-GB" dirty="0"/>
              <a:t> </a:t>
            </a:r>
            <a:r>
              <a:rPr lang="en-GB" dirty="0" err="1"/>
              <a:t>elit</a:t>
            </a:r>
            <a:r>
              <a:rPr lang="en-GB" dirty="0"/>
              <a:t>.</a:t>
            </a:r>
          </a:p>
          <a:p>
            <a:r>
              <a:rPr lang="en-GB" dirty="0"/>
              <a:t>Statement 2</a:t>
            </a:r>
          </a:p>
          <a:p>
            <a:pPr lvl="1"/>
            <a:r>
              <a:rPr lang="en-GB" dirty="0"/>
              <a:t>Sub statement</a:t>
            </a:r>
          </a:p>
        </p:txBody>
      </p:sp>
    </p:spTree>
    <p:extLst>
      <p:ext uri="{BB962C8B-B14F-4D97-AF65-F5344CB8AC3E}">
        <p14:creationId xmlns:p14="http://schemas.microsoft.com/office/powerpoint/2010/main" val="22575232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22767" y="6196125"/>
            <a:ext cx="576495" cy="580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19737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8A0D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89745" y="695325"/>
            <a:ext cx="8164510" cy="1150938"/>
          </a:xfrm>
          <a:prstGeom prst="roundRect">
            <a:avLst>
              <a:gd name="adj" fmla="val 9641"/>
            </a:avLst>
          </a:prstGeom>
          <a:noFill/>
          <a:ln w="25400">
            <a:noFill/>
          </a:ln>
        </p:spPr>
        <p:txBody>
          <a:bodyPr vert="horz" lIns="252000" tIns="252000" rIns="252000" bIns="252000" rtlCol="0" anchor="ctr" anchorCtr="1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9745" y="1957386"/>
            <a:ext cx="8164510" cy="4387851"/>
          </a:xfrm>
          <a:prstGeom prst="roundRect">
            <a:avLst>
              <a:gd name="adj" fmla="val 2585"/>
            </a:avLst>
          </a:prstGeom>
          <a:noFill/>
          <a:ln w="25400">
            <a:noFill/>
          </a:ln>
        </p:spPr>
        <p:txBody>
          <a:bodyPr vert="horz" lIns="252000" tIns="252000" rIns="252000" bIns="25200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3892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7" r:id="rId2"/>
    <p:sldLayoutId id="2147483662" r:id="rId3"/>
    <p:sldLayoutId id="2147483663" r:id="rId4"/>
    <p:sldLayoutId id="2147483666" r:id="rId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b="1" kern="1200">
          <a:solidFill>
            <a:srgbClr val="1C1C1C"/>
          </a:solidFill>
          <a:latin typeface="Twinkl" pitchFamily="50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1800" kern="1200">
          <a:solidFill>
            <a:srgbClr val="1C1C1C"/>
          </a:solidFill>
          <a:latin typeface="Twinkl" pitchFamily="50" charset="0"/>
          <a:ea typeface="Sassoon Infant Rg" panose="02000503030000020003" pitchFamily="50" charset="0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rgbClr val="1C1C1C"/>
          </a:solidFill>
          <a:latin typeface="Twinkl" pitchFamily="50" charset="0"/>
          <a:ea typeface="Sassoon Infant Rg" panose="02000503030000020003" pitchFamily="50" charset="0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Twinkl" pitchFamily="50" charset="0"/>
          <a:ea typeface="Sassoon Infant Rg" panose="02000503030000020003" pitchFamily="50" charset="0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Twinkl" pitchFamily="50" charset="0"/>
          <a:ea typeface="Sassoon Infant Rg" panose="02000503030000020003" pitchFamily="50" charset="0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Twinkl" pitchFamily="50" charset="0"/>
          <a:ea typeface="Sassoon Infant Rg" panose="02000503030000020003" pitchFamily="50" charset="0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288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ounded Rectangle 23"/>
          <p:cNvSpPr/>
          <p:nvPr/>
        </p:nvSpPr>
        <p:spPr bwMode="auto">
          <a:xfrm>
            <a:off x="503239" y="512763"/>
            <a:ext cx="8137524" cy="2193019"/>
          </a:xfrm>
          <a:prstGeom prst="roundRect">
            <a:avLst>
              <a:gd name="adj" fmla="val 6409"/>
            </a:avLst>
          </a:prstGeom>
          <a:solidFill>
            <a:srgbClr val="FFF9E7"/>
          </a:solidFill>
          <a:ln w="25400" cap="rnd">
            <a:solidFill>
              <a:srgbClr val="FEFBD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350" dirty="0">
                <a:latin typeface="Twinkl" pitchFamily="50" charset="0"/>
              </a:rPr>
              <a:t> </a:t>
            </a:r>
          </a:p>
        </p:txBody>
      </p:sp>
      <p:sp>
        <p:nvSpPr>
          <p:cNvPr id="12" name="Title 1"/>
          <p:cNvSpPr txBox="1">
            <a:spLocks/>
          </p:cNvSpPr>
          <p:nvPr/>
        </p:nvSpPr>
        <p:spPr>
          <a:xfrm>
            <a:off x="628648" y="734785"/>
            <a:ext cx="7886700" cy="540000"/>
          </a:xfrm>
          <a:prstGeom prst="rect">
            <a:avLst/>
          </a:prstGeom>
        </p:spPr>
        <p:txBody>
          <a:bodyPr lIns="0" tIns="0" rIns="0" bIns="0" anchor="ctr" anchorCtr="1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chemeClr val="tx1"/>
                </a:solidFill>
                <a:latin typeface="Sassoon Infant Md" panose="02000603050000020003" pitchFamily="50" charset="0"/>
                <a:ea typeface="+mj-ea"/>
                <a:cs typeface="+mj-cs"/>
              </a:defRPr>
            </a:lvl1pPr>
          </a:lstStyle>
          <a:p>
            <a:r>
              <a:rPr lang="en-US" sz="3600" b="0" dirty="0">
                <a:latin typeface="Twinkl SemiBold" pitchFamily="2" charset="0"/>
              </a:rPr>
              <a:t>Aims</a:t>
            </a:r>
          </a:p>
        </p:txBody>
      </p:sp>
      <p:sp>
        <p:nvSpPr>
          <p:cNvPr id="16" name="Content Placeholder 15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dirty="0"/>
              <a:t>I can identify the features of an instructional text.</a:t>
            </a:r>
          </a:p>
          <a:p>
            <a:r>
              <a:rPr lang="en-GB" dirty="0"/>
              <a:t>I can write instructions.</a:t>
            </a:r>
            <a:endParaRPr lang="en-GB" dirty="0">
              <a:latin typeface="Twinkl" pitchFamily="50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81307" y="1828801"/>
            <a:ext cx="5459454" cy="44888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72858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latin typeface="Twinkl" pitchFamily="50" charset="0"/>
              </a:rPr>
              <a:t>Instructions</a:t>
            </a:r>
            <a:endParaRPr lang="en-GB" dirty="0"/>
          </a:p>
        </p:txBody>
      </p:sp>
      <p:sp>
        <p:nvSpPr>
          <p:cNvPr id="5" name="Rectangle 4"/>
          <p:cNvSpPr/>
          <p:nvPr/>
        </p:nvSpPr>
        <p:spPr>
          <a:xfrm>
            <a:off x="856088" y="1473201"/>
            <a:ext cx="747995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>
                <a:latin typeface="Twinkl" pitchFamily="50" charset="0"/>
              </a:rPr>
              <a:t>Instructions tell us how do to something. </a:t>
            </a:r>
          </a:p>
          <a:p>
            <a:r>
              <a:rPr lang="en-GB" dirty="0">
                <a:latin typeface="Twinkl" pitchFamily="50" charset="0"/>
              </a:rPr>
              <a:t>There are many different types of instructions. Some examples include:</a:t>
            </a:r>
          </a:p>
        </p:txBody>
      </p:sp>
      <p:sp>
        <p:nvSpPr>
          <p:cNvPr id="6" name="Rounded Rectangle 5"/>
          <p:cNvSpPr/>
          <p:nvPr/>
        </p:nvSpPr>
        <p:spPr>
          <a:xfrm>
            <a:off x="856089" y="2246322"/>
            <a:ext cx="7479957" cy="1931499"/>
          </a:xfrm>
          <a:prstGeom prst="roundRect">
            <a:avLst>
              <a:gd name="adj" fmla="val 0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latin typeface="Twinkl" pitchFamily="50" charset="0"/>
              </a:rPr>
              <a:t>recipes;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latin typeface="Twinkl" pitchFamily="50" charset="0"/>
              </a:rPr>
              <a:t>directions;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latin typeface="Twinkl" pitchFamily="50" charset="0"/>
              </a:rPr>
              <a:t>how to play a game;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latin typeface="Twinkl" pitchFamily="50" charset="0"/>
              </a:rPr>
              <a:t>how to make or build something;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latin typeface="Twinkl" pitchFamily="50" charset="0"/>
              </a:rPr>
              <a:t>how to repair something;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latin typeface="Twinkl" pitchFamily="50" charset="0"/>
              </a:rPr>
              <a:t>or how to do a science experiment.</a:t>
            </a:r>
          </a:p>
        </p:txBody>
      </p:sp>
      <p:sp>
        <p:nvSpPr>
          <p:cNvPr id="7" name="Rounded Rectangle 6"/>
          <p:cNvSpPr/>
          <p:nvPr/>
        </p:nvSpPr>
        <p:spPr>
          <a:xfrm>
            <a:off x="856089" y="4555525"/>
            <a:ext cx="7479957" cy="1074764"/>
          </a:xfrm>
          <a:prstGeom prst="roundRect">
            <a:avLst>
              <a:gd name="adj" fmla="val 0"/>
            </a:avLst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2000" b="1" dirty="0">
                <a:latin typeface="Twinkl" pitchFamily="50" charset="0"/>
              </a:rPr>
              <a:t>Can you think of any more examples?</a:t>
            </a:r>
            <a:endParaRPr lang="en-GB" sz="2000" dirty="0">
              <a:latin typeface="Twinkl" pitchFamily="50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41108" y="2874940"/>
            <a:ext cx="3299423" cy="33981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50392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latin typeface="Twinkl" pitchFamily="50" charset="0"/>
              </a:rPr>
              <a:t>Features of Instruction Writing</a:t>
            </a:r>
            <a:endParaRPr lang="en-GB" dirty="0"/>
          </a:p>
        </p:txBody>
      </p:sp>
      <p:sp>
        <p:nvSpPr>
          <p:cNvPr id="5" name="Rectangle 4"/>
          <p:cNvSpPr/>
          <p:nvPr/>
        </p:nvSpPr>
        <p:spPr>
          <a:xfrm>
            <a:off x="856088" y="1473201"/>
            <a:ext cx="747995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>
                <a:latin typeface="Twinkl" pitchFamily="50" charset="0"/>
              </a:rPr>
              <a:t>Regardless of their purpose, instructions share many of the same features:</a:t>
            </a:r>
          </a:p>
        </p:txBody>
      </p:sp>
      <p:sp>
        <p:nvSpPr>
          <p:cNvPr id="6" name="Rounded Rectangle 5"/>
          <p:cNvSpPr/>
          <p:nvPr/>
        </p:nvSpPr>
        <p:spPr>
          <a:xfrm>
            <a:off x="856089" y="2228610"/>
            <a:ext cx="7479957" cy="1083002"/>
          </a:xfrm>
          <a:prstGeom prst="roundRect">
            <a:avLst>
              <a:gd name="adj" fmla="val 0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latin typeface="Twinkl" pitchFamily="50" charset="0"/>
              </a:rPr>
              <a:t>An introduction to explain what the end result will be (what the instructions will help the reader to do). This will usually include questions to engage the reader.</a:t>
            </a:r>
          </a:p>
        </p:txBody>
      </p:sp>
      <p:sp>
        <p:nvSpPr>
          <p:cNvPr id="7" name="Rounded Rectangle 6"/>
          <p:cNvSpPr/>
          <p:nvPr/>
        </p:nvSpPr>
        <p:spPr>
          <a:xfrm>
            <a:off x="856089" y="3512288"/>
            <a:ext cx="7479957" cy="1184807"/>
          </a:xfrm>
          <a:prstGeom prst="roundRect">
            <a:avLst>
              <a:gd name="adj" fmla="val 0"/>
            </a:avLst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latin typeface="Twinkl" pitchFamily="50" charset="0"/>
              </a:rPr>
              <a:t>A list of things the reader will need, such as ingredients for a recipe, materials for a building project or equipment for a craft activity.</a:t>
            </a:r>
          </a:p>
        </p:txBody>
      </p:sp>
      <p:sp>
        <p:nvSpPr>
          <p:cNvPr id="9" name="Rounded Rectangle 8"/>
          <p:cNvSpPr/>
          <p:nvPr/>
        </p:nvSpPr>
        <p:spPr>
          <a:xfrm>
            <a:off x="856089" y="4897772"/>
            <a:ext cx="7479957" cy="1083002"/>
          </a:xfrm>
          <a:prstGeom prst="roundRect">
            <a:avLst>
              <a:gd name="adj" fmla="val 0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latin typeface="Twinkl" pitchFamily="50" charset="0"/>
              </a:rPr>
              <a:t>An outline of the method needed to complete the task (usually in chronological order).</a:t>
            </a:r>
          </a:p>
        </p:txBody>
      </p:sp>
    </p:spTree>
    <p:extLst>
      <p:ext uri="{BB962C8B-B14F-4D97-AF65-F5344CB8AC3E}">
        <p14:creationId xmlns:p14="http://schemas.microsoft.com/office/powerpoint/2010/main" val="50727736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198" y="445943"/>
            <a:ext cx="8220075" cy="994306"/>
          </a:xfrm>
        </p:spPr>
        <p:txBody>
          <a:bodyPr/>
          <a:lstStyle/>
          <a:p>
            <a:r>
              <a:rPr lang="en-GB" dirty="0">
                <a:latin typeface="Twinkl" pitchFamily="50" charset="0"/>
              </a:rPr>
              <a:t>Features of Instruction Writing</a:t>
            </a:r>
            <a:endParaRPr lang="en-GB" dirty="0"/>
          </a:p>
        </p:txBody>
      </p:sp>
      <p:sp>
        <p:nvSpPr>
          <p:cNvPr id="6" name="Rounded Rectangle 5"/>
          <p:cNvSpPr/>
          <p:nvPr/>
        </p:nvSpPr>
        <p:spPr>
          <a:xfrm>
            <a:off x="856089" y="1343839"/>
            <a:ext cx="7479957" cy="1083002"/>
          </a:xfrm>
          <a:prstGeom prst="roundRect">
            <a:avLst>
              <a:gd name="adj" fmla="val 0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latin typeface="Twinkl" pitchFamily="50" charset="0"/>
              </a:rPr>
              <a:t>Imperative verbs are usually used within the method to ‘boss’ the reader around!</a:t>
            </a:r>
          </a:p>
        </p:txBody>
      </p:sp>
      <p:sp>
        <p:nvSpPr>
          <p:cNvPr id="7" name="Rounded Rectangle 6"/>
          <p:cNvSpPr/>
          <p:nvPr/>
        </p:nvSpPr>
        <p:spPr>
          <a:xfrm>
            <a:off x="856089" y="2527179"/>
            <a:ext cx="7479957" cy="1184807"/>
          </a:xfrm>
          <a:prstGeom prst="roundRect">
            <a:avLst>
              <a:gd name="adj" fmla="val 0"/>
            </a:avLst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Conjunctions, prepositions and adverbs to show time, place and cause should be used throughout, e.g. After that, Inside the box, As soon as it has melted, etc. </a:t>
            </a:r>
          </a:p>
        </p:txBody>
      </p:sp>
      <p:sp>
        <p:nvSpPr>
          <p:cNvPr id="9" name="Rounded Rectangle 8"/>
          <p:cNvSpPr/>
          <p:nvPr/>
        </p:nvSpPr>
        <p:spPr>
          <a:xfrm>
            <a:off x="856089" y="3812324"/>
            <a:ext cx="7479957" cy="1083002"/>
          </a:xfrm>
          <a:prstGeom prst="roundRect">
            <a:avLst>
              <a:gd name="adj" fmla="val 0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Extra tips and advice may be given to the reader for especially tricky parts of a task. </a:t>
            </a:r>
            <a:endParaRPr lang="en-GB" dirty="0">
              <a:latin typeface="Twinkl" pitchFamily="50" charset="0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856089" y="4995664"/>
            <a:ext cx="7479957" cy="1184807"/>
          </a:xfrm>
          <a:prstGeom prst="roundRect">
            <a:avLst>
              <a:gd name="adj" fmla="val 0"/>
            </a:avLst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latin typeface="Twinkl" pitchFamily="50" charset="0"/>
              </a:rPr>
              <a:t>Pictures or diagrams can be used to provide clarification, e.g. a series of pictures or diagrams corresponding to each step of the method, a single picture or diagram of a tricky part of the process or an illustration of the final product.</a:t>
            </a:r>
          </a:p>
        </p:txBody>
      </p:sp>
    </p:spTree>
    <p:extLst>
      <p:ext uri="{BB962C8B-B14F-4D97-AF65-F5344CB8AC3E}">
        <p14:creationId xmlns:p14="http://schemas.microsoft.com/office/powerpoint/2010/main" val="205879336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/>
        </p:nvSpPr>
        <p:spPr>
          <a:xfrm>
            <a:off x="856089" y="2790790"/>
            <a:ext cx="7479957" cy="1080994"/>
          </a:xfrm>
          <a:prstGeom prst="roundRect">
            <a:avLst>
              <a:gd name="adj" fmla="val 0"/>
            </a:avLst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latin typeface="Twinkl" pitchFamily="50" charset="0"/>
              </a:rPr>
              <a:t>A conclusion to sum up the task and help the reader check that they have achieved the correct outcome.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7768" y="3696630"/>
            <a:ext cx="4298933" cy="6858000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198" y="445943"/>
            <a:ext cx="8220075" cy="994306"/>
          </a:xfrm>
        </p:spPr>
        <p:txBody>
          <a:bodyPr/>
          <a:lstStyle/>
          <a:p>
            <a:r>
              <a:rPr lang="en-GB" dirty="0">
                <a:latin typeface="Twinkl" pitchFamily="50" charset="0"/>
              </a:rPr>
              <a:t>Features of Instruction Writing</a:t>
            </a:r>
            <a:endParaRPr lang="en-GB" dirty="0"/>
          </a:p>
        </p:txBody>
      </p:sp>
      <p:sp>
        <p:nvSpPr>
          <p:cNvPr id="6" name="Rounded Rectangle 5"/>
          <p:cNvSpPr/>
          <p:nvPr/>
        </p:nvSpPr>
        <p:spPr>
          <a:xfrm>
            <a:off x="856089" y="1343838"/>
            <a:ext cx="7479957" cy="1342019"/>
          </a:xfrm>
          <a:prstGeom prst="roundRect">
            <a:avLst>
              <a:gd name="adj" fmla="val 0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latin typeface="Twinkl" pitchFamily="50" charset="0"/>
              </a:rPr>
              <a:t>Pictures or diagrams can be used to provide clarification, e.g. a series of pictures or diagrams corresponding to each step of the method, a single picture or diagram of a tricky part of the process or an illustration of the final product.</a:t>
            </a:r>
          </a:p>
        </p:txBody>
      </p:sp>
      <p:sp>
        <p:nvSpPr>
          <p:cNvPr id="8" name="Rounded Rectangle 7"/>
          <p:cNvSpPr/>
          <p:nvPr/>
        </p:nvSpPr>
        <p:spPr>
          <a:xfrm>
            <a:off x="2742230" y="4157949"/>
            <a:ext cx="3707673" cy="2331308"/>
          </a:xfrm>
          <a:prstGeom prst="roundRect">
            <a:avLst>
              <a:gd name="adj" fmla="val 0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dirty="0">
                <a:solidFill>
                  <a:schemeClr val="tx1"/>
                </a:solidFill>
                <a:latin typeface="Twinkl" pitchFamily="50" charset="0"/>
              </a:rPr>
              <a:t>Layout devices will also be used to structure and organise the text. These may include headings and subheadings, underlining, bold or italic text, bullet points and numbers.</a:t>
            </a:r>
          </a:p>
        </p:txBody>
      </p:sp>
    </p:spTree>
    <p:extLst>
      <p:ext uri="{BB962C8B-B14F-4D97-AF65-F5344CB8AC3E}">
        <p14:creationId xmlns:p14="http://schemas.microsoft.com/office/powerpoint/2010/main" val="30976013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/>
        </p:nvSpPr>
        <p:spPr>
          <a:xfrm>
            <a:off x="889040" y="2837932"/>
            <a:ext cx="7479957" cy="1602261"/>
          </a:xfrm>
          <a:prstGeom prst="roundRect">
            <a:avLst>
              <a:gd name="adj" fmla="val 0"/>
            </a:avLst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dirty="0">
                <a:solidFill>
                  <a:schemeClr val="bg1"/>
                </a:solidFill>
              </a:rPr>
              <a:t>Use the Writing Instructions Activity Sheet to write your own set of instructions.</a:t>
            </a:r>
          </a:p>
          <a:p>
            <a:r>
              <a:rPr lang="en-GB" dirty="0">
                <a:solidFill>
                  <a:schemeClr val="bg1"/>
                </a:solidFill>
                <a:latin typeface="Twinkl" pitchFamily="50" charset="0"/>
              </a:rPr>
              <a:t>What task will you guide people to do?</a:t>
            </a:r>
          </a:p>
          <a:p>
            <a:r>
              <a:rPr lang="en-GB" dirty="0">
                <a:solidFill>
                  <a:schemeClr val="bg1"/>
                </a:solidFill>
                <a:latin typeface="Twinkl" pitchFamily="50" charset="0"/>
              </a:rPr>
              <a:t>You can use the Instructions Checklist to check you have included all the relevant features. 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198" y="445943"/>
            <a:ext cx="8220075" cy="994306"/>
          </a:xfrm>
        </p:spPr>
        <p:txBody>
          <a:bodyPr/>
          <a:lstStyle/>
          <a:p>
            <a:r>
              <a:rPr lang="en-GB" dirty="0">
                <a:latin typeface="Twinkl" pitchFamily="50" charset="0"/>
              </a:rPr>
              <a:t>How to Feed a Baby</a:t>
            </a:r>
            <a:endParaRPr lang="en-GB" dirty="0"/>
          </a:p>
        </p:txBody>
      </p:sp>
      <p:sp>
        <p:nvSpPr>
          <p:cNvPr id="6" name="Rounded Rectangle 5"/>
          <p:cNvSpPr/>
          <p:nvPr/>
        </p:nvSpPr>
        <p:spPr>
          <a:xfrm>
            <a:off x="889040" y="1440249"/>
            <a:ext cx="7479957" cy="1342019"/>
          </a:xfrm>
          <a:prstGeom prst="roundRect">
            <a:avLst>
              <a:gd name="adj" fmla="val 0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2000" dirty="0">
                <a:latin typeface="Twinkl" pitchFamily="50" charset="0"/>
              </a:rPr>
              <a:t>Read the instructions on how to feed a baby.</a:t>
            </a:r>
          </a:p>
          <a:p>
            <a:r>
              <a:rPr lang="en-GB" sz="2000" dirty="0">
                <a:latin typeface="Twinkl" pitchFamily="50" charset="0"/>
              </a:rPr>
              <a:t>What features of an instructional text can you spot?</a:t>
            </a:r>
          </a:p>
        </p:txBody>
      </p:sp>
      <p:sp>
        <p:nvSpPr>
          <p:cNvPr id="7" name="Rounded Rectangle 6"/>
          <p:cNvSpPr/>
          <p:nvPr/>
        </p:nvSpPr>
        <p:spPr>
          <a:xfrm>
            <a:off x="889041" y="4528809"/>
            <a:ext cx="2035392" cy="801071"/>
          </a:xfrm>
          <a:prstGeom prst="roundRect">
            <a:avLst>
              <a:gd name="adj" fmla="val 0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2000" dirty="0">
                <a:solidFill>
                  <a:schemeClr val="bg1"/>
                </a:solidFill>
                <a:latin typeface="Twinkl" pitchFamily="50" charset="0"/>
              </a:rPr>
              <a:t>how to look after something</a:t>
            </a:r>
          </a:p>
        </p:txBody>
      </p:sp>
      <p:sp>
        <p:nvSpPr>
          <p:cNvPr id="8" name="Rounded Rectangle 7"/>
          <p:cNvSpPr/>
          <p:nvPr/>
        </p:nvSpPr>
        <p:spPr>
          <a:xfrm>
            <a:off x="889041" y="5434972"/>
            <a:ext cx="2035392" cy="801071"/>
          </a:xfrm>
          <a:prstGeom prst="roundRect">
            <a:avLst>
              <a:gd name="adj" fmla="val 0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2000" dirty="0">
                <a:solidFill>
                  <a:schemeClr val="bg1"/>
                </a:solidFill>
                <a:latin typeface="Twinkl" pitchFamily="50" charset="0"/>
              </a:rPr>
              <a:t>directions to get somewhere</a:t>
            </a:r>
          </a:p>
        </p:txBody>
      </p:sp>
      <p:sp>
        <p:nvSpPr>
          <p:cNvPr id="9" name="Rounded Rectangle 8"/>
          <p:cNvSpPr/>
          <p:nvPr/>
        </p:nvSpPr>
        <p:spPr>
          <a:xfrm>
            <a:off x="3055592" y="4528809"/>
            <a:ext cx="2035392" cy="801071"/>
          </a:xfrm>
          <a:prstGeom prst="roundRect">
            <a:avLst>
              <a:gd name="adj" fmla="val 0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2000" dirty="0">
                <a:solidFill>
                  <a:schemeClr val="bg1"/>
                </a:solidFill>
                <a:latin typeface="Twinkl" pitchFamily="50" charset="0"/>
              </a:rPr>
              <a:t>how to make something</a:t>
            </a:r>
          </a:p>
        </p:txBody>
      </p:sp>
      <p:sp>
        <p:nvSpPr>
          <p:cNvPr id="10" name="Rounded Rectangle 9"/>
          <p:cNvSpPr/>
          <p:nvPr/>
        </p:nvSpPr>
        <p:spPr>
          <a:xfrm>
            <a:off x="3055592" y="5434972"/>
            <a:ext cx="2035392" cy="801071"/>
          </a:xfrm>
          <a:prstGeom prst="roundRect">
            <a:avLst>
              <a:gd name="adj" fmla="val 0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2000" dirty="0">
                <a:solidFill>
                  <a:schemeClr val="bg1"/>
                </a:solidFill>
                <a:latin typeface="Twinkl" pitchFamily="50" charset="0"/>
              </a:rPr>
              <a:t>how to fix something</a:t>
            </a:r>
          </a:p>
        </p:txBody>
      </p:sp>
      <p:sp>
        <p:nvSpPr>
          <p:cNvPr id="11" name="Rounded Rectangle 10"/>
          <p:cNvSpPr/>
          <p:nvPr/>
        </p:nvSpPr>
        <p:spPr>
          <a:xfrm>
            <a:off x="5181600" y="4528809"/>
            <a:ext cx="2035392" cy="801071"/>
          </a:xfrm>
          <a:prstGeom prst="roundRect">
            <a:avLst>
              <a:gd name="adj" fmla="val 0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2000" dirty="0">
                <a:solidFill>
                  <a:schemeClr val="bg1"/>
                </a:solidFill>
                <a:latin typeface="Twinkl" pitchFamily="50" charset="0"/>
              </a:rPr>
              <a:t>a cookery recipe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29167" y="4655293"/>
            <a:ext cx="2204763" cy="22027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403210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Twinkl Template">
      <a:dk1>
        <a:srgbClr val="1C1C1C"/>
      </a:dk1>
      <a:lt1>
        <a:sysClr val="window" lastClr="FFFFFF"/>
      </a:lt1>
      <a:dk2>
        <a:srgbClr val="4A4A4A"/>
      </a:dk2>
      <a:lt2>
        <a:srgbClr val="F4F2F2"/>
      </a:lt2>
      <a:accent1>
        <a:srgbClr val="E34192"/>
      </a:accent1>
      <a:accent2>
        <a:srgbClr val="EB8634"/>
      </a:accent2>
      <a:accent3>
        <a:srgbClr val="E6C734"/>
      </a:accent3>
      <a:accent4>
        <a:srgbClr val="79AD42"/>
      </a:accent4>
      <a:accent5>
        <a:srgbClr val="23A7F9"/>
      </a:accent5>
      <a:accent6>
        <a:srgbClr val="954EBE"/>
      </a:accent6>
      <a:hlink>
        <a:srgbClr val="23A7F9"/>
      </a:hlink>
      <a:folHlink>
        <a:srgbClr val="757070"/>
      </a:folHlink>
    </a:clrScheme>
    <a:fontScheme name="Custom 1">
      <a:majorFont>
        <a:latin typeface="Twinkl Sb"/>
        <a:ea typeface=""/>
        <a:cs typeface=""/>
      </a:majorFont>
      <a:minorFont>
        <a:latin typeface="Twinkl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rgbClr val="18A0DB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1368</TotalTime>
  <Words>479</Words>
  <Application>Microsoft Office PowerPoint</Application>
  <PresentationFormat>On-screen Show (4:3)</PresentationFormat>
  <Paragraphs>39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1" baseType="lpstr">
      <vt:lpstr>Calibri</vt:lpstr>
      <vt:lpstr>Twinkl SemiBold</vt:lpstr>
      <vt:lpstr>Twinkl</vt:lpstr>
      <vt:lpstr>Arial</vt:lpstr>
      <vt:lpstr>Office Theme</vt:lpstr>
      <vt:lpstr>PowerPoint Presentation</vt:lpstr>
      <vt:lpstr>Instructions</vt:lpstr>
      <vt:lpstr>Features of Instruction Writing</vt:lpstr>
      <vt:lpstr>Features of Instruction Writing</vt:lpstr>
      <vt:lpstr>Features of Instruction Writing</vt:lpstr>
      <vt:lpstr>How to Feed a Baby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Geography</dc:title>
  <dc:creator>Twinkl</dc:creator>
  <cp:lastModifiedBy>Phil mercer</cp:lastModifiedBy>
  <cp:revision>136</cp:revision>
  <dcterms:created xsi:type="dcterms:W3CDTF">2014-10-01T16:09:27Z</dcterms:created>
  <dcterms:modified xsi:type="dcterms:W3CDTF">2020-06-24T16:23:58Z</dcterms:modified>
</cp:coreProperties>
</file>